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</p:sldMasterIdLst>
  <p:sldIdLst>
    <p:sldId id="273" r:id="rId9"/>
    <p:sldId id="274" r:id="rId10"/>
    <p:sldId id="276" r:id="rId11"/>
    <p:sldId id="277" r:id="rId12"/>
    <p:sldId id="278" r:id="rId13"/>
    <p:sldId id="279" r:id="rId14"/>
    <p:sldId id="275" r:id="rId15"/>
    <p:sldId id="292" r:id="rId16"/>
    <p:sldId id="257" r:id="rId17"/>
    <p:sldId id="293" r:id="rId18"/>
    <p:sldId id="265" r:id="rId19"/>
    <p:sldId id="266" r:id="rId20"/>
    <p:sldId id="263" r:id="rId21"/>
    <p:sldId id="271" r:id="rId22"/>
    <p:sldId id="259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60" r:id="rId31"/>
    <p:sldId id="261" r:id="rId32"/>
    <p:sldId id="262" r:id="rId33"/>
    <p:sldId id="264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13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05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59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9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54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2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87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22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350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58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5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413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76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15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53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17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59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102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053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69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240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29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30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48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15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27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71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905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32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63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97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80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019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84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42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98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31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26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3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30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46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1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7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437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55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54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691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380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101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93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05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23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9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511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41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30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93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717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4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71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75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148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574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5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2585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9250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70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74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277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780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48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85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748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00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7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766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1135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90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22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319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84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4641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39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19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38D6-2B35-4317-98E8-9E0990C4A2CD}" type="datetimeFigureOut">
              <a:rPr lang="tr-TR" smtClean="0"/>
              <a:t>21.02.2024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0FFB5-0C87-4298-A487-275CA3664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5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35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96215-9EBC-43B4-A714-D7C6A3B6505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69A31-4F23-4C28-95C8-937583B8A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4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3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91CE-DDA8-499E-B8DD-220FF137C5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023B6-5F24-43BC-9339-5D111FA844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6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hnguwVg-iE" TargetMode="External"/><Relationship Id="rId2" Type="http://schemas.openxmlformats.org/officeDocument/2006/relationships/hyperlink" Target="https://www.youtube.com/watch?v=OQZhHHq3p1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49xtVR1RDQ" TargetMode="External"/><Relationship Id="rId5" Type="http://schemas.openxmlformats.org/officeDocument/2006/relationships/hyperlink" Target="https://www.youtube.com/watch?v=ppq4CZc7BeE" TargetMode="External"/><Relationship Id="rId4" Type="http://schemas.openxmlformats.org/officeDocument/2006/relationships/hyperlink" Target="https://www.youtube.com/watch?v=ug8XX2MpzEw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exsoft.com/blog/extreme-programming-values-principles-and-practic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techtarget.com/searchsoftwarequality/definition/Pair-programm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1559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Yazılım Gereksinimleri Mühendisliği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900" dirty="0">
                <a:solidFill>
                  <a:srgbClr val="FF0000"/>
                </a:solidFill>
              </a:rPr>
              <a:t/>
            </a:r>
            <a:br>
              <a:rPr lang="tr-TR" sz="4900" dirty="0">
                <a:solidFill>
                  <a:srgbClr val="FF0000"/>
                </a:solidFill>
              </a:rPr>
            </a:br>
            <a:r>
              <a:rPr lang="tr-TR" sz="4900" dirty="0" smtClean="0">
                <a:solidFill>
                  <a:srgbClr val="FF0000"/>
                </a:solidFill>
              </a:rPr>
              <a:t>2024 Bahar</a:t>
            </a:r>
            <a:br>
              <a:rPr lang="tr-TR" sz="4900" dirty="0" smtClean="0">
                <a:solidFill>
                  <a:srgbClr val="FF0000"/>
                </a:solidFill>
              </a:rPr>
            </a:br>
            <a:r>
              <a:rPr lang="tr-TR" sz="4900" dirty="0" smtClean="0">
                <a:solidFill>
                  <a:srgbClr val="FF0000"/>
                </a:solidFill>
              </a:rPr>
              <a:t>Ders Notu 2</a:t>
            </a:r>
            <a:endParaRPr lang="tr-TR" sz="49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86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tr-TR" sz="4000" dirty="0">
                <a:solidFill>
                  <a:srgbClr val="FF0000"/>
                </a:solidFill>
              </a:rPr>
              <a:t>Her Gereksinimin İçermesi Gereken Özellikler  </a:t>
            </a:r>
            <a:r>
              <a:rPr lang="en-US" sz="1100" i="1" dirty="0">
                <a:solidFill>
                  <a:srgbClr val="231F20"/>
                </a:solidFill>
                <a:latin typeface="Meridien-Italic"/>
              </a:rPr>
              <a:t/>
            </a:r>
            <a:br>
              <a:rPr lang="en-US" sz="1100" i="1" dirty="0">
                <a:solidFill>
                  <a:srgbClr val="231F20"/>
                </a:solidFill>
                <a:latin typeface="Meridien-Italic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799" y="766354"/>
            <a:ext cx="11695611" cy="6191795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6200" i="1" dirty="0">
                <a:solidFill>
                  <a:srgbClr val="0070C0"/>
                </a:solidFill>
              </a:rPr>
              <a:t>Verifiable: </a:t>
            </a:r>
            <a:r>
              <a:rPr lang="en-US" sz="6200" dirty="0">
                <a:solidFill>
                  <a:srgbClr val="231F20"/>
                </a:solidFill>
              </a:rPr>
              <a:t>Implementation of the requirement in the system can be proved</a:t>
            </a:r>
            <a:r>
              <a:rPr lang="en-US" sz="6200" dirty="0" smtClean="0">
                <a:solidFill>
                  <a:srgbClr val="231F20"/>
                </a:solidFill>
              </a:rPr>
              <a:t>.</a:t>
            </a:r>
            <a:endParaRPr lang="tr-TR" sz="6200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tr-TR" sz="43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Doğrulanabilir</a:t>
            </a:r>
            <a:r>
              <a:rPr lang="tr-TR" sz="4300" dirty="0">
                <a:solidFill>
                  <a:srgbClr val="231F20"/>
                </a:solidFill>
              </a:rPr>
              <a:t>: Gereksinimin sistemde uygulandığı kanıtlanabilir.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tr-TR" sz="6200" i="1" dirty="0">
                <a:solidFill>
                  <a:srgbClr val="0070C0"/>
                </a:solidFill>
              </a:rPr>
              <a:t>T</a:t>
            </a:r>
            <a:r>
              <a:rPr lang="en-US" sz="6200" i="1" dirty="0" err="1">
                <a:solidFill>
                  <a:srgbClr val="0070C0"/>
                </a:solidFill>
              </a:rPr>
              <a:t>raceable</a:t>
            </a:r>
            <a:r>
              <a:rPr lang="en-US" sz="6200" i="1" dirty="0">
                <a:solidFill>
                  <a:srgbClr val="0070C0"/>
                </a:solidFill>
              </a:rPr>
              <a:t>: </a:t>
            </a:r>
            <a:r>
              <a:rPr lang="en-US" sz="6200" dirty="0">
                <a:solidFill>
                  <a:srgbClr val="231F20"/>
                </a:solidFill>
              </a:rPr>
              <a:t>The source of the requirement can be traced, and it can be tracked throughout the system</a:t>
            </a:r>
            <a:r>
              <a:rPr lang="tr-TR" sz="6200" dirty="0">
                <a:solidFill>
                  <a:srgbClr val="231F20"/>
                </a:solidFill>
              </a:rPr>
              <a:t> </a:t>
            </a:r>
            <a:r>
              <a:rPr lang="en-US" sz="6200" dirty="0">
                <a:solidFill>
                  <a:srgbClr val="231F20"/>
                </a:solidFill>
              </a:rPr>
              <a:t>(e.g., to the design, code, test, and documentation</a:t>
            </a:r>
            <a:r>
              <a:rPr lang="en-US" sz="6200" dirty="0" smtClean="0">
                <a:solidFill>
                  <a:srgbClr val="231F20"/>
                </a:solidFill>
              </a:rPr>
              <a:t>).</a:t>
            </a:r>
            <a:endParaRPr lang="tr-TR" sz="6200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tr-TR" sz="43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İzlenebilir</a:t>
            </a:r>
            <a:r>
              <a:rPr lang="tr-TR" sz="4300" dirty="0">
                <a:solidFill>
                  <a:srgbClr val="231F20"/>
                </a:solidFill>
              </a:rPr>
              <a:t>: Gereksinimin kaynağı izlenebilir ve sistem genelinde (örneğin tasarım, kod, test ve dokümantasyona kadar) izlenebilir.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6200" i="1" dirty="0">
                <a:solidFill>
                  <a:srgbClr val="0070C0"/>
                </a:solidFill>
              </a:rPr>
              <a:t>Allocated: </a:t>
            </a:r>
            <a:r>
              <a:rPr lang="en-US" sz="6200" dirty="0">
                <a:solidFill>
                  <a:srgbClr val="231F20"/>
                </a:solidFill>
              </a:rPr>
              <a:t>The requirement is assigned to a component of the designed system</a:t>
            </a:r>
            <a:r>
              <a:rPr lang="en-US" sz="6200" dirty="0" smtClean="0">
                <a:solidFill>
                  <a:srgbClr val="231F20"/>
                </a:solidFill>
              </a:rPr>
              <a:t>.</a:t>
            </a:r>
            <a:endParaRPr lang="tr-TR" sz="6200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tr-TR" sz="43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Tahsis Edilmiş</a:t>
            </a:r>
            <a:r>
              <a:rPr lang="tr-TR" sz="4300" dirty="0">
                <a:solidFill>
                  <a:srgbClr val="231F20"/>
                </a:solidFill>
              </a:rPr>
              <a:t>: Gereksinim, tasarlanan sistemin bir bileşenine atanır.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6200" i="1" dirty="0">
                <a:solidFill>
                  <a:srgbClr val="0070C0"/>
                </a:solidFill>
              </a:rPr>
              <a:t>Design independent: </a:t>
            </a:r>
            <a:r>
              <a:rPr lang="en-US" sz="6200" dirty="0">
                <a:solidFill>
                  <a:srgbClr val="231F20"/>
                </a:solidFill>
              </a:rPr>
              <a:t>It does not pose a specific implementation solution</a:t>
            </a:r>
            <a:r>
              <a:rPr lang="en-US" sz="6200" dirty="0" smtClean="0">
                <a:solidFill>
                  <a:srgbClr val="231F20"/>
                </a:solidFill>
              </a:rPr>
              <a:t>.</a:t>
            </a:r>
            <a:endParaRPr lang="tr-TR" sz="6200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tr-TR" sz="43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Tasarımdan bağımsız: </a:t>
            </a:r>
            <a:r>
              <a:rPr lang="tr-TR" sz="4300" dirty="0">
                <a:solidFill>
                  <a:srgbClr val="231F20"/>
                </a:solidFill>
              </a:rPr>
              <a:t>Belirli bir uygulama çözümü oluşturmaz.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6200" i="1" dirty="0" err="1">
                <a:solidFill>
                  <a:srgbClr val="0070C0"/>
                </a:solidFill>
              </a:rPr>
              <a:t>Nonredundant</a:t>
            </a:r>
            <a:r>
              <a:rPr lang="en-US" sz="6200" i="1" dirty="0">
                <a:solidFill>
                  <a:srgbClr val="0070C0"/>
                </a:solidFill>
              </a:rPr>
              <a:t>: </a:t>
            </a:r>
            <a:r>
              <a:rPr lang="en-US" sz="6200" dirty="0">
                <a:solidFill>
                  <a:srgbClr val="231F20"/>
                </a:solidFill>
              </a:rPr>
              <a:t>It is not a duplicate requirement</a:t>
            </a:r>
            <a:r>
              <a:rPr lang="en-US" sz="6200" dirty="0" smtClean="0">
                <a:solidFill>
                  <a:srgbClr val="231F20"/>
                </a:solidFill>
              </a:rPr>
              <a:t>.</a:t>
            </a:r>
            <a:endParaRPr lang="tr-TR" sz="6200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tr-TR" sz="43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Yedeksiz: </a:t>
            </a:r>
            <a:r>
              <a:rPr lang="tr-TR" sz="4300" dirty="0">
                <a:solidFill>
                  <a:srgbClr val="231F20"/>
                </a:solidFill>
              </a:rPr>
              <a:t>Tekrarlanan bir gereklilik değildir.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6200" i="1" dirty="0">
                <a:solidFill>
                  <a:srgbClr val="0070C0"/>
                </a:solidFill>
              </a:rPr>
              <a:t>Written using the standard construct: </a:t>
            </a:r>
            <a:r>
              <a:rPr lang="en-US" sz="6200" dirty="0">
                <a:solidFill>
                  <a:srgbClr val="231F20"/>
                </a:solidFill>
              </a:rPr>
              <a:t>The requirement is stated as an imperative using “shall</a:t>
            </a:r>
            <a:r>
              <a:rPr lang="en-US" sz="6200" dirty="0" smtClean="0">
                <a:solidFill>
                  <a:srgbClr val="231F20"/>
                </a:solidFill>
              </a:rPr>
              <a:t>.”</a:t>
            </a:r>
            <a:endParaRPr lang="tr-TR" sz="6200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tr-TR" sz="43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Standart yapı kullanılarak yazılmıştır: </a:t>
            </a:r>
            <a:r>
              <a:rPr lang="tr-TR" sz="4300" dirty="0">
                <a:solidFill>
                  <a:srgbClr val="231F20"/>
                </a:solidFill>
              </a:rPr>
              <a:t>Gereksinim, </a:t>
            </a:r>
            <a:r>
              <a:rPr lang="tr-TR" sz="4300" dirty="0" smtClean="0">
                <a:solidFill>
                  <a:srgbClr val="231F20"/>
                </a:solidFill>
              </a:rPr>
              <a:t>"</a:t>
            </a:r>
            <a:r>
              <a:rPr lang="tr-TR" sz="4300" dirty="0" err="1" smtClean="0">
                <a:solidFill>
                  <a:srgbClr val="231F20"/>
                </a:solidFill>
              </a:rPr>
              <a:t>shall</a:t>
            </a:r>
            <a:r>
              <a:rPr lang="tr-TR" sz="4300" dirty="0">
                <a:solidFill>
                  <a:srgbClr val="231F20"/>
                </a:solidFill>
              </a:rPr>
              <a:t>" kullanılarak </a:t>
            </a:r>
            <a:r>
              <a:rPr lang="tr-TR" sz="4300" dirty="0" smtClean="0">
                <a:solidFill>
                  <a:srgbClr val="231F20"/>
                </a:solidFill>
              </a:rPr>
              <a:t>ifade </a:t>
            </a:r>
            <a:r>
              <a:rPr lang="tr-TR" sz="4300" dirty="0">
                <a:solidFill>
                  <a:srgbClr val="231F20"/>
                </a:solidFill>
              </a:rPr>
              <a:t>edilir.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6200" i="1" dirty="0">
                <a:solidFill>
                  <a:srgbClr val="0070C0"/>
                </a:solidFill>
              </a:rPr>
              <a:t>Assigned a unique identifier: </a:t>
            </a:r>
            <a:r>
              <a:rPr lang="en-US" sz="6200" dirty="0">
                <a:solidFill>
                  <a:srgbClr val="231F20"/>
                </a:solidFill>
              </a:rPr>
              <a:t>Each requirement shall have a unique identifying number</a:t>
            </a:r>
            <a:r>
              <a:rPr lang="en-US" sz="6200" dirty="0" smtClean="0">
                <a:solidFill>
                  <a:srgbClr val="231F20"/>
                </a:solidFill>
              </a:rPr>
              <a:t>.</a:t>
            </a:r>
            <a:endParaRPr lang="tr-TR" sz="6200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tr-TR" sz="43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Tekil bir </a:t>
            </a:r>
            <a:r>
              <a:rPr lang="tr-TR" sz="43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tanımlayıcı </a:t>
            </a:r>
            <a:r>
              <a:rPr lang="tr-TR" sz="4300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atanması</a:t>
            </a:r>
            <a:r>
              <a:rPr lang="tr-TR" sz="4300" dirty="0" smtClean="0">
                <a:solidFill>
                  <a:srgbClr val="231F20"/>
                </a:solidFill>
              </a:rPr>
              <a:t>: </a:t>
            </a:r>
            <a:r>
              <a:rPr lang="tr-TR" sz="4300" dirty="0">
                <a:solidFill>
                  <a:srgbClr val="231F20"/>
                </a:solidFill>
              </a:rPr>
              <a:t>Her gereksinimin </a:t>
            </a:r>
            <a:r>
              <a:rPr lang="tr-TR" sz="4300" dirty="0" smtClean="0">
                <a:solidFill>
                  <a:srgbClr val="231F20"/>
                </a:solidFill>
              </a:rPr>
              <a:t>tekil  </a:t>
            </a:r>
            <a:r>
              <a:rPr lang="tr-TR" sz="4300" dirty="0">
                <a:solidFill>
                  <a:srgbClr val="231F20"/>
                </a:solidFill>
              </a:rPr>
              <a:t>bir tanımlayıcı numarası olacaktır.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6200" i="1" dirty="0">
                <a:solidFill>
                  <a:srgbClr val="0070C0"/>
                </a:solidFill>
              </a:rPr>
              <a:t>Devoid of escape clauses: </a:t>
            </a:r>
            <a:r>
              <a:rPr lang="en-US" sz="6200" dirty="0">
                <a:solidFill>
                  <a:srgbClr val="231F20"/>
                </a:solidFill>
              </a:rPr>
              <a:t>Language should not include such phrases as “if,” “when,” “but,” “</a:t>
            </a:r>
            <a:r>
              <a:rPr lang="en-US" sz="6200" dirty="0" err="1">
                <a:solidFill>
                  <a:srgbClr val="231F20"/>
                </a:solidFill>
              </a:rPr>
              <a:t>except,”“unless</a:t>
            </a:r>
            <a:r>
              <a:rPr lang="en-US" sz="6200" dirty="0">
                <a:solidFill>
                  <a:srgbClr val="231F20"/>
                </a:solidFill>
              </a:rPr>
              <a:t>,” and “although.” Language should not be speculative or general (i.e., avoid wording such</a:t>
            </a:r>
            <a:r>
              <a:rPr lang="tr-TR" sz="6200" dirty="0">
                <a:solidFill>
                  <a:srgbClr val="231F20"/>
                </a:solidFill>
              </a:rPr>
              <a:t>  </a:t>
            </a:r>
            <a:r>
              <a:rPr lang="en-US" sz="6200" dirty="0">
                <a:solidFill>
                  <a:srgbClr val="231F20"/>
                </a:solidFill>
              </a:rPr>
              <a:t>as “usually,” “generally,” “often,” “normally,” and “typically</a:t>
            </a:r>
            <a:r>
              <a:rPr lang="en-US" sz="6200" dirty="0" smtClean="0">
                <a:solidFill>
                  <a:srgbClr val="231F20"/>
                </a:solidFill>
              </a:rPr>
              <a:t>”).</a:t>
            </a:r>
            <a:endParaRPr lang="tr-TR" sz="6200" dirty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tr-TR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Kaçış </a:t>
            </a:r>
            <a:r>
              <a:rPr lang="tr-TR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cümleciklerinden </a:t>
            </a:r>
            <a:r>
              <a:rPr lang="tr-TR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arındırılması: </a:t>
            </a:r>
            <a:r>
              <a:rPr lang="tr-TR" sz="4300" dirty="0" smtClean="0"/>
              <a:t> </a:t>
            </a:r>
            <a:r>
              <a:rPr lang="tr-TR" sz="4300" dirty="0"/>
              <a:t>“eğer”, “ne zaman”, “ama”, “hariç”, “olmazsa” ve “rağmen” gibi ifadeler bulunmamalıdır. </a:t>
            </a:r>
            <a:r>
              <a:rPr lang="tr-TR" sz="4300" dirty="0" smtClean="0"/>
              <a:t> "</a:t>
            </a:r>
            <a:r>
              <a:rPr lang="tr-TR" sz="4300" dirty="0"/>
              <a:t>genellikle", "genel olarak", "sıklıkla", "normalde" ve "tipik olarak" gibi </a:t>
            </a:r>
            <a:r>
              <a:rPr lang="tr-TR" sz="4300" dirty="0" smtClean="0"/>
              <a:t>ifadeler içerilmemelidir.</a:t>
            </a:r>
            <a:endParaRPr lang="tr-TR" sz="4300" dirty="0"/>
          </a:p>
        </p:txBody>
      </p:sp>
    </p:spTree>
    <p:extLst>
      <p:ext uri="{BB962C8B-B14F-4D97-AF65-F5344CB8AC3E}">
        <p14:creationId xmlns:p14="http://schemas.microsoft.com/office/powerpoint/2010/main" val="356313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V Modelin Temel Yapısı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051" y="1589428"/>
            <a:ext cx="7271657" cy="40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7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V Modelde  Belirlenmiş Gereksinimlere göre  Testin Önemi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63" y="1775209"/>
            <a:ext cx="5656500" cy="39993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989" y="1690688"/>
            <a:ext cx="4912707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875" y="2262981"/>
            <a:ext cx="9702981" cy="40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6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79" y="296090"/>
            <a:ext cx="10676709" cy="62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2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solidFill>
                  <a:srgbClr val="FF0000"/>
                </a:solidFill>
              </a:rPr>
              <a:t>Agile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Methods</a:t>
            </a:r>
            <a:r>
              <a:rPr lang="tr-TR" dirty="0">
                <a:solidFill>
                  <a:srgbClr val="FF0000"/>
                </a:solidFill>
              </a:rPr>
              <a:t>  (Çevik  Yöntemler)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Scrum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7" y="1961440"/>
            <a:ext cx="6872965" cy="4562112"/>
          </a:xfr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79" y="3387057"/>
            <a:ext cx="4652221" cy="23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9007" y="2144799"/>
            <a:ext cx="110076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0" u="none" strike="noStrike" baseline="0" dirty="0">
                <a:solidFill>
                  <a:srgbClr val="000000"/>
                </a:solidFill>
              </a:rPr>
              <a:t>Bireysel ve Etkileşimler  (</a:t>
            </a:r>
            <a:r>
              <a:rPr lang="tr-TR" sz="2400" b="1" i="0" u="none" strike="noStrike" baseline="0" dirty="0" err="1">
                <a:solidFill>
                  <a:srgbClr val="000000"/>
                </a:solidFill>
              </a:rPr>
              <a:t>Individual</a:t>
            </a:r>
            <a:r>
              <a:rPr lang="tr-TR" sz="2400" b="1" i="0" u="none" strike="noStrike" dirty="0">
                <a:solidFill>
                  <a:srgbClr val="000000"/>
                </a:solidFill>
              </a:rPr>
              <a:t> </a:t>
            </a:r>
            <a:r>
              <a:rPr lang="tr-TR" sz="2400" b="1" i="0" u="none" strike="noStrike" dirty="0" err="1">
                <a:solidFill>
                  <a:srgbClr val="000000"/>
                </a:solidFill>
              </a:rPr>
              <a:t>and</a:t>
            </a:r>
            <a:r>
              <a:rPr lang="tr-TR" sz="2400" b="1" i="0" u="none" strike="noStrike" dirty="0">
                <a:solidFill>
                  <a:srgbClr val="000000"/>
                </a:solidFill>
              </a:rPr>
              <a:t> </a:t>
            </a:r>
            <a:r>
              <a:rPr lang="tr-TR" sz="2400" b="1" i="0" u="none" strike="noStrike" dirty="0" err="1">
                <a:solidFill>
                  <a:srgbClr val="000000"/>
                </a:solidFill>
              </a:rPr>
              <a:t>Interactions</a:t>
            </a:r>
            <a:r>
              <a:rPr lang="tr-TR" sz="2400" b="1" i="0" u="none" strike="noStrike" dirty="0">
                <a:solidFill>
                  <a:srgbClr val="000000"/>
                </a:solidFill>
              </a:rPr>
              <a:t>) </a:t>
            </a:r>
          </a:p>
          <a:p>
            <a:r>
              <a:rPr lang="tr-TR" sz="2400" dirty="0">
                <a:solidFill>
                  <a:srgbClr val="000000"/>
                </a:solidFill>
              </a:rPr>
              <a:t>K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endi kendini organize etme ve motivasyonlar, ortak 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 çalışma 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ve eşli programlama gibi çok önemli etkileşim alanları </a:t>
            </a:r>
          </a:p>
          <a:p>
            <a:r>
              <a:rPr lang="tr-TR" sz="2400" b="1" i="0" u="none" strike="noStrike" baseline="0" dirty="0">
                <a:solidFill>
                  <a:srgbClr val="000000"/>
                </a:solidFill>
              </a:rPr>
              <a:t>Çalışan Yazılım (</a:t>
            </a:r>
            <a:r>
              <a:rPr lang="tr-TR" sz="2400" b="1" i="0" u="none" strike="noStrike" baseline="0" dirty="0" err="1">
                <a:solidFill>
                  <a:srgbClr val="000000"/>
                </a:solidFill>
              </a:rPr>
              <a:t>Working</a:t>
            </a:r>
            <a:r>
              <a:rPr lang="tr-TR" sz="2400" b="1" i="0" u="none" strike="noStrike" dirty="0">
                <a:solidFill>
                  <a:srgbClr val="000000"/>
                </a:solidFill>
              </a:rPr>
              <a:t> Software) </a:t>
            </a:r>
            <a:endParaRPr lang="tr-TR" sz="2400" b="1" i="0" u="none" strike="noStrike" baseline="0" dirty="0">
              <a:solidFill>
                <a:srgbClr val="000000"/>
              </a:solidFill>
            </a:endParaRPr>
          </a:p>
          <a:p>
            <a:r>
              <a:rPr lang="tr-TR" sz="2400" i="0" u="none" strike="noStrike" baseline="0" dirty="0">
                <a:solidFill>
                  <a:srgbClr val="000000"/>
                </a:solidFill>
              </a:rPr>
              <a:t>Çalışan yazılımın </a:t>
            </a:r>
            <a:r>
              <a:rPr lang="tr-TR" sz="2400" i="0" u="none" strike="noStrike" baseline="0" dirty="0" err="1">
                <a:solidFill>
                  <a:srgbClr val="000000"/>
                </a:solidFill>
              </a:rPr>
              <a:t>demoları</a:t>
            </a:r>
            <a:r>
              <a:rPr lang="tr-TR" sz="2400" dirty="0" err="1">
                <a:solidFill>
                  <a:srgbClr val="000000"/>
                </a:solidFill>
              </a:rPr>
              <a:t>nda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 tüm paydaşlara dokümantasyonu açıklamak yerine, ürününün paydaşlarıyla iletişim kurulması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</a:t>
            </a:r>
            <a:endParaRPr lang="tr-TR" sz="2400" i="0" u="none" strike="noStrike" baseline="0" dirty="0">
              <a:solidFill>
                <a:srgbClr val="000000"/>
              </a:solidFill>
            </a:endParaRPr>
          </a:p>
          <a:p>
            <a:r>
              <a:rPr lang="tr-TR" sz="2400" b="1" i="0" u="none" strike="noStrike" baseline="0" dirty="0">
                <a:solidFill>
                  <a:srgbClr val="000000"/>
                </a:solidFill>
              </a:rPr>
              <a:t>Müşteri İşbirlikleri  (</a:t>
            </a:r>
            <a:r>
              <a:rPr lang="tr-TR" sz="2400" b="1" dirty="0" err="1">
                <a:solidFill>
                  <a:srgbClr val="000000"/>
                </a:solidFill>
              </a:rPr>
              <a:t>C</a:t>
            </a:r>
            <a:r>
              <a:rPr lang="tr-TR" sz="2400" b="1" i="0" u="none" strike="noStrike" baseline="0" dirty="0" err="1">
                <a:solidFill>
                  <a:srgbClr val="000000"/>
                </a:solidFill>
              </a:rPr>
              <a:t>ustomer</a:t>
            </a:r>
            <a:r>
              <a:rPr lang="tr-TR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2400" b="1" i="0" u="none" strike="noStrike" baseline="0" dirty="0" err="1">
                <a:solidFill>
                  <a:srgbClr val="000000"/>
                </a:solidFill>
              </a:rPr>
              <a:t>Collaborations</a:t>
            </a:r>
            <a:r>
              <a:rPr lang="tr-TR" sz="2400" b="1" i="0" u="none" strike="noStrike" baseline="0" dirty="0">
                <a:solidFill>
                  <a:srgbClr val="000000"/>
                </a:solidFill>
              </a:rPr>
              <a:t>) </a:t>
            </a:r>
          </a:p>
          <a:p>
            <a:r>
              <a:rPr lang="tr-TR" sz="2400" dirty="0">
                <a:solidFill>
                  <a:srgbClr val="000000"/>
                </a:solidFill>
              </a:rPr>
              <a:t>Y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azılımın müşterilerle etkileşime girmesi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için 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eksiksiz, açık ve doğru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gereksinimlerin toplanarak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ürününün geliştirilmesinde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gereksinimlerin  çok önemli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olması </a:t>
            </a:r>
            <a:endParaRPr lang="tr-TR" sz="2400" i="0" u="none" strike="noStrike" baseline="0" dirty="0">
              <a:solidFill>
                <a:srgbClr val="000000"/>
              </a:solidFill>
            </a:endParaRPr>
          </a:p>
          <a:p>
            <a:r>
              <a:rPr lang="tr-TR" sz="2400" b="1" i="0" u="none" strike="noStrike" baseline="0" dirty="0">
                <a:solidFill>
                  <a:srgbClr val="000000"/>
                </a:solidFill>
              </a:rPr>
              <a:t>Değişime yanıt </a:t>
            </a:r>
            <a:r>
              <a:rPr lang="tr-TR" sz="2400" b="1" i="0" u="none" strike="noStrike" baseline="0" dirty="0" smtClean="0">
                <a:solidFill>
                  <a:srgbClr val="000000"/>
                </a:solidFill>
              </a:rPr>
              <a:t>vermek  (</a:t>
            </a:r>
            <a:r>
              <a:rPr lang="tr-TR" sz="2400" b="1" dirty="0" err="1">
                <a:solidFill>
                  <a:srgbClr val="000000"/>
                </a:solidFill>
              </a:rPr>
              <a:t>R</a:t>
            </a:r>
            <a:r>
              <a:rPr lang="tr-TR" sz="2400" b="1" i="0" u="none" strike="noStrike" baseline="0" dirty="0" err="1">
                <a:solidFill>
                  <a:srgbClr val="000000"/>
                </a:solidFill>
              </a:rPr>
              <a:t>esponding</a:t>
            </a:r>
            <a:r>
              <a:rPr lang="tr-TR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2400" b="1" i="0" u="none" strike="noStrike" baseline="0" dirty="0" err="1">
                <a:solidFill>
                  <a:srgbClr val="000000"/>
                </a:solidFill>
              </a:rPr>
              <a:t>to</a:t>
            </a:r>
            <a:r>
              <a:rPr lang="tr-TR" sz="24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2400" b="1" i="0" u="none" strike="noStrike" baseline="0" dirty="0" err="1">
                <a:solidFill>
                  <a:srgbClr val="000000"/>
                </a:solidFill>
              </a:rPr>
              <a:t>Change</a:t>
            </a:r>
            <a:r>
              <a:rPr lang="tr-TR" sz="2400" b="1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r>
              <a:rPr lang="tr-TR" sz="2400" i="0" u="none" strike="noStrike" baseline="0" dirty="0">
                <a:solidFill>
                  <a:srgbClr val="000000"/>
                </a:solidFill>
              </a:rPr>
              <a:t>Yazılım geliştirmede değişime yanıt vermenin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zorluğu  nedeni ile </a:t>
            </a:r>
            <a:r>
              <a:rPr lang="tr-TR" sz="2400" i="0" u="none" strike="noStrike" baseline="0" dirty="0">
                <a:solidFill>
                  <a:srgbClr val="000000"/>
                </a:solidFill>
              </a:rPr>
              <a:t>çevik modelle, sürekli gelişimdeki hızlı değişikliklere odaklanılması</a:t>
            </a:r>
            <a:r>
              <a:rPr lang="tr-TR" sz="2400" i="0" u="none" strike="noStrike" dirty="0">
                <a:solidFill>
                  <a:srgbClr val="000000"/>
                </a:solidFill>
              </a:rPr>
              <a:t> </a:t>
            </a:r>
            <a:endParaRPr lang="tr-TR" sz="2400" i="0" u="none" strike="noStrike" baseline="0" dirty="0">
              <a:solidFill>
                <a:srgbClr val="000000"/>
              </a:solidFill>
            </a:endParaRPr>
          </a:p>
          <a:p>
            <a:endParaRPr lang="tr-TR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0926" y="383176"/>
            <a:ext cx="1274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Çevik </a:t>
            </a:r>
            <a:r>
              <a:rPr lang="tr-TR" sz="4000" dirty="0">
                <a:solidFill>
                  <a:srgbClr val="FF0000"/>
                </a:solidFill>
                <a:latin typeface="+mj-lt"/>
              </a:rPr>
              <a:t>Yazılım Geliştirme Manifestosu </a:t>
            </a:r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Agile</a:t>
            </a:r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 Manifesto )</a:t>
            </a:r>
            <a:endParaRPr lang="tr-TR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039291" y="1356320"/>
            <a:ext cx="415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https://agilemanifesto.org/</a:t>
            </a:r>
          </a:p>
        </p:txBody>
      </p:sp>
    </p:spTree>
    <p:extLst>
      <p:ext uri="{BB962C8B-B14F-4D97-AF65-F5344CB8AC3E}">
        <p14:creationId xmlns:p14="http://schemas.microsoft.com/office/powerpoint/2010/main" val="11176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1051" y="0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Çevik </a:t>
            </a:r>
            <a:r>
              <a:rPr lang="tr-TR" dirty="0" smtClean="0">
                <a:solidFill>
                  <a:srgbClr val="FF0000"/>
                </a:solidFill>
              </a:rPr>
              <a:t>İlkeler-I 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Agile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Principles</a:t>
            </a:r>
            <a:r>
              <a:rPr lang="tr-TR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30478"/>
            <a:ext cx="11109960" cy="47414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Hızlı şekilde  geliştirilerek   sürekli kullanıma sunulan   işlevli (faydalı) yazılım ürünü ile müşteri memnuniyeti,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Çalışan ürünün mümkün olan en kısa zamanda (aylardan ziyade haftalar içerisinde)  müşteriyle buluşması,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Çalışan ürünün    ilerlemelerdeki (geliştirmedeki) temel ölçüt  olması,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Gereksinimlerin sonradan </a:t>
            </a:r>
            <a:r>
              <a:rPr lang="tr-TR" dirty="0" smtClean="0"/>
              <a:t>değişikliklerine  </a:t>
            </a:r>
            <a:r>
              <a:rPr lang="tr-TR" dirty="0"/>
              <a:t>açık olma,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Geliştiricilerle yöneticilerin birlikteliği,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Her türlü iletişimin yüz yüze gerçekleştirilmesi,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90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Çevik </a:t>
            </a:r>
            <a:r>
              <a:rPr lang="tr-TR" dirty="0" smtClean="0">
                <a:solidFill>
                  <a:srgbClr val="FF0000"/>
                </a:solidFill>
              </a:rPr>
              <a:t>İlkeler–II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Agile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Principles</a:t>
            </a:r>
            <a:r>
              <a:rPr lang="tr-TR" dirty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Proje çalışmalarının  güvenilecek kişiler etrafında gerçekleştirilmesi,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Sürekli olarak teknik mükemmelliğin ön planda olması,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Basitlik,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Takımın kendi kendine organize olabilme gücü,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Değişen durumlara çabuk uyum sağlayabilme,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Çevik süreçlerin  sürekli  geliştirilebilir olması.</a:t>
            </a:r>
          </a:p>
        </p:txBody>
      </p:sp>
    </p:spTree>
    <p:extLst>
      <p:ext uri="{BB962C8B-B14F-4D97-AF65-F5344CB8AC3E}">
        <p14:creationId xmlns:p14="http://schemas.microsoft.com/office/powerpoint/2010/main" val="22373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Çevik Metodolojilerdeki Sınırlamalar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32620" y="1690688"/>
            <a:ext cx="11759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Projelerin dağıtık geliştirme takımları ve kaynaklarla geliştirilmesi,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Taşeronluk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outsourcing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Yeniden kullanılabilen ya da oluşturulan parçalar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artefacts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Mevcut sistemlerin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Legacy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kullanılması ya da COTS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–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Off-The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Shelf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) bileşenler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components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Büyük takımların geliştirdiği projeler,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Büyük yazılım sistemlerinin geliştirilmesi,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Güvenilirliği kritik (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sistemlerin geliştirilmesi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2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8011" y="-295365"/>
            <a:ext cx="10515600" cy="132556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Temiz Kod nedir?*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0" y="740228"/>
            <a:ext cx="11773989" cy="571282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Specification of well defined Requirements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Well-specified requirements   are as formal as code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Well –specified requirements  can act as executable tests of that  code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Bjarne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Stroustrup</a:t>
            </a:r>
            <a:r>
              <a:rPr lang="en-US" dirty="0"/>
              <a:t>, inventor of C</a:t>
            </a:r>
            <a:r>
              <a:rPr lang="en-US" dirty="0" smtClean="0"/>
              <a:t>++</a:t>
            </a:r>
            <a:r>
              <a:rPr lang="tr-TR" dirty="0" smtClean="0"/>
              <a:t>  </a:t>
            </a:r>
            <a:r>
              <a:rPr lang="en-US" dirty="0" smtClean="0"/>
              <a:t>and </a:t>
            </a:r>
            <a:r>
              <a:rPr lang="en-US" dirty="0"/>
              <a:t>author of </a:t>
            </a: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C++ </a:t>
            </a:r>
            <a:r>
              <a:rPr lang="en-US" dirty="0" smtClean="0"/>
              <a:t>Programming</a:t>
            </a:r>
            <a:r>
              <a:rPr lang="tr-TR" dirty="0" smtClean="0"/>
              <a:t>  </a:t>
            </a:r>
            <a:r>
              <a:rPr lang="en-US" dirty="0" smtClean="0"/>
              <a:t>Language</a:t>
            </a:r>
            <a:endParaRPr lang="tr-TR" dirty="0" smtClean="0"/>
          </a:p>
          <a:p>
            <a:pPr marL="0" indent="0">
              <a:buNone/>
            </a:pP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www.youtube.com/watch?v=OQZhHHq3p1I</a:t>
            </a:r>
            <a:r>
              <a:rPr lang="tr-TR" dirty="0" smtClean="0"/>
              <a:t>    (</a:t>
            </a:r>
            <a:r>
              <a:rPr lang="en-US" dirty="0"/>
              <a:t>I Became A Programmer By </a:t>
            </a:r>
            <a:r>
              <a:rPr lang="en-US" dirty="0" smtClean="0"/>
              <a:t>Mistake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Booch</a:t>
            </a:r>
            <a:r>
              <a:rPr lang="en-US" dirty="0"/>
              <a:t>, author of </a:t>
            </a:r>
            <a:r>
              <a:rPr lang="en-US" dirty="0" smtClean="0"/>
              <a:t>Object</a:t>
            </a:r>
            <a:r>
              <a:rPr lang="tr-TR" dirty="0" smtClean="0"/>
              <a:t>  </a:t>
            </a:r>
            <a:r>
              <a:rPr lang="en-US" dirty="0" smtClean="0"/>
              <a:t>Oriented </a:t>
            </a:r>
            <a:r>
              <a:rPr lang="en-US" dirty="0"/>
              <a:t>Analysis and Design </a:t>
            </a:r>
            <a:r>
              <a:rPr lang="en-US" dirty="0" smtClean="0"/>
              <a:t>with</a:t>
            </a:r>
            <a:r>
              <a:rPr lang="tr-TR" dirty="0" smtClean="0"/>
              <a:t>  </a:t>
            </a:r>
            <a:r>
              <a:rPr lang="en-US" dirty="0" smtClean="0"/>
              <a:t>Applications</a:t>
            </a:r>
            <a:endParaRPr lang="tr-TR" dirty="0" smtClean="0"/>
          </a:p>
          <a:p>
            <a:pPr marL="0" indent="0">
              <a:buNone/>
            </a:pPr>
            <a:r>
              <a:rPr lang="tr-TR" dirty="0">
                <a:hlinkClick r:id="rId3"/>
              </a:rPr>
              <a:t>https://www.youtube.com/watch?v=-</a:t>
            </a:r>
            <a:r>
              <a:rPr lang="tr-TR" dirty="0" smtClean="0">
                <a:hlinkClick r:id="rId3"/>
              </a:rPr>
              <a:t>hnguwVg-iE</a:t>
            </a:r>
            <a:r>
              <a:rPr lang="tr-TR" dirty="0" smtClean="0"/>
              <a:t>   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of Software </a:t>
            </a:r>
            <a:r>
              <a:rPr lang="tr-TR" dirty="0" err="1" smtClean="0"/>
              <a:t>Engineeering</a:t>
            </a:r>
            <a:r>
              <a:rPr lang="tr-TR" dirty="0" smtClean="0"/>
              <a:t>) </a:t>
            </a: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“Big</a:t>
            </a:r>
            <a:r>
              <a:rPr lang="en-US" dirty="0"/>
              <a:t>”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Thomas, </a:t>
            </a:r>
            <a:r>
              <a:rPr lang="en-US" dirty="0" smtClean="0"/>
              <a:t>founder</a:t>
            </a:r>
            <a:r>
              <a:rPr lang="tr-TR" dirty="0" smtClean="0"/>
              <a:t>  </a:t>
            </a:r>
            <a:r>
              <a:rPr lang="en-US" dirty="0" smtClean="0"/>
              <a:t>of OTI</a:t>
            </a:r>
            <a:r>
              <a:rPr lang="tr-TR" dirty="0" smtClean="0"/>
              <a:t> (Object </a:t>
            </a:r>
            <a:r>
              <a:rPr lang="tr-TR" dirty="0" err="1" smtClean="0"/>
              <a:t>Technology</a:t>
            </a:r>
            <a:r>
              <a:rPr lang="tr-TR" dirty="0" smtClean="0"/>
              <a:t> International, </a:t>
            </a:r>
            <a:r>
              <a:rPr lang="tr-TR" dirty="0" err="1" smtClean="0"/>
              <a:t>Inc</a:t>
            </a:r>
            <a:r>
              <a:rPr lang="tr-TR" dirty="0" smtClean="0"/>
              <a:t>.  </a:t>
            </a:r>
            <a:r>
              <a:rPr lang="tr-TR" dirty="0" err="1" smtClean="0"/>
              <a:t>now</a:t>
            </a:r>
            <a:r>
              <a:rPr lang="tr-TR" dirty="0" smtClean="0"/>
              <a:t> IBM OTI </a:t>
            </a:r>
            <a:r>
              <a:rPr lang="tr-TR" dirty="0" err="1" smtClean="0"/>
              <a:t>labs</a:t>
            </a:r>
            <a:r>
              <a:rPr lang="tr-TR" dirty="0" smtClean="0"/>
              <a:t>.)</a:t>
            </a:r>
            <a:r>
              <a:rPr lang="en-US" dirty="0" smtClean="0"/>
              <a:t>, </a:t>
            </a:r>
            <a:r>
              <a:rPr lang="tr-TR" dirty="0" smtClean="0"/>
              <a:t> </a:t>
            </a:r>
            <a:r>
              <a:rPr lang="en-US" dirty="0" smtClean="0"/>
              <a:t>godfather </a:t>
            </a:r>
            <a:r>
              <a:rPr lang="en-US" dirty="0"/>
              <a:t>of </a:t>
            </a:r>
            <a:r>
              <a:rPr lang="en-US" dirty="0" smtClean="0"/>
              <a:t>the</a:t>
            </a:r>
            <a:r>
              <a:rPr lang="tr-TR" dirty="0" smtClean="0"/>
              <a:t>   </a:t>
            </a:r>
            <a:r>
              <a:rPr lang="en-US" dirty="0" smtClean="0"/>
              <a:t>Eclipse strategy</a:t>
            </a:r>
            <a:endParaRPr lang="tr-TR" dirty="0" smtClean="0"/>
          </a:p>
          <a:p>
            <a:pPr marL="0" indent="0">
              <a:buNone/>
            </a:pPr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www.youtube.com/watch?v=ug8XX2MpzEw</a:t>
            </a:r>
            <a:r>
              <a:rPr lang="tr-TR" dirty="0" smtClean="0"/>
              <a:t>  (</a:t>
            </a:r>
            <a:r>
              <a:rPr lang="en-US" dirty="0"/>
              <a:t>One Rule to Rule Them </a:t>
            </a:r>
            <a:r>
              <a:rPr lang="en-US" dirty="0" smtClean="0"/>
              <a:t>All</a:t>
            </a:r>
            <a:r>
              <a:rPr lang="tr-TR" dirty="0" smtClean="0"/>
              <a:t>)</a:t>
            </a: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Jeffries</a:t>
            </a:r>
            <a:r>
              <a:rPr lang="en-US" dirty="0"/>
              <a:t>, author of Extreme </a:t>
            </a:r>
            <a:r>
              <a:rPr lang="en-US" dirty="0" smtClean="0"/>
              <a:t>Programming</a:t>
            </a:r>
            <a:r>
              <a:rPr lang="tr-TR" dirty="0" smtClean="0"/>
              <a:t>  </a:t>
            </a:r>
            <a:r>
              <a:rPr lang="en-US" dirty="0" smtClean="0"/>
              <a:t>Installed </a:t>
            </a:r>
            <a:r>
              <a:rPr lang="en-US" dirty="0"/>
              <a:t>and Extreme </a:t>
            </a:r>
            <a:r>
              <a:rPr lang="en-US" dirty="0" smtClean="0"/>
              <a:t>Programming</a:t>
            </a:r>
            <a:r>
              <a:rPr lang="tr-TR" dirty="0" smtClean="0"/>
              <a:t>  </a:t>
            </a:r>
            <a:r>
              <a:rPr lang="en-US" dirty="0" smtClean="0"/>
              <a:t>Adventures </a:t>
            </a:r>
            <a:r>
              <a:rPr lang="en-US" dirty="0"/>
              <a:t>in C</a:t>
            </a:r>
            <a:r>
              <a:rPr lang="en-US" dirty="0" smtClean="0"/>
              <a:t>#</a:t>
            </a:r>
            <a:endParaRPr lang="tr-TR" dirty="0" smtClean="0"/>
          </a:p>
          <a:p>
            <a:pPr marL="0" indent="0">
              <a:buNone/>
            </a:pPr>
            <a:r>
              <a:rPr lang="tr-TR" dirty="0">
                <a:hlinkClick r:id="rId5"/>
              </a:rPr>
              <a:t>https://</a:t>
            </a:r>
            <a:r>
              <a:rPr lang="tr-TR" dirty="0" smtClean="0">
                <a:hlinkClick r:id="rId5"/>
              </a:rPr>
              <a:t>www.youtube.com/watch?v=ppq4CZc7BeE</a:t>
            </a:r>
            <a:r>
              <a:rPr lang="tr-TR" dirty="0"/>
              <a:t>  (</a:t>
            </a:r>
            <a:r>
              <a:rPr lang="tr-TR" dirty="0" err="1"/>
              <a:t>Agile</a:t>
            </a:r>
            <a:r>
              <a:rPr lang="tr-TR" dirty="0"/>
              <a:t> </a:t>
            </a:r>
            <a:r>
              <a:rPr lang="tr-TR" dirty="0" err="1" smtClean="0"/>
              <a:t>Caravanserai</a:t>
            </a:r>
            <a:r>
              <a:rPr lang="tr-TR" dirty="0" smtClean="0"/>
              <a:t>)</a:t>
            </a:r>
            <a:endParaRPr lang="tr-T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 Cunningham</a:t>
            </a:r>
            <a:r>
              <a:rPr lang="en-US" dirty="0"/>
              <a:t>, inventor of </a:t>
            </a:r>
            <a:r>
              <a:rPr lang="en-US" dirty="0" smtClean="0"/>
              <a:t>Wiki,</a:t>
            </a:r>
            <a:r>
              <a:rPr lang="tr-TR" dirty="0" smtClean="0"/>
              <a:t>  </a:t>
            </a:r>
            <a:r>
              <a:rPr lang="en-US" dirty="0" smtClean="0"/>
              <a:t>inventor </a:t>
            </a:r>
            <a:r>
              <a:rPr lang="en-US" dirty="0"/>
              <a:t>of Fit, </a:t>
            </a:r>
            <a:r>
              <a:rPr lang="en-US" dirty="0" err="1"/>
              <a:t>coinventor</a:t>
            </a:r>
            <a:r>
              <a:rPr lang="en-US" dirty="0"/>
              <a:t> of </a:t>
            </a:r>
            <a:r>
              <a:rPr lang="en-US" dirty="0" err="1" smtClean="0"/>
              <a:t>eXtreme</a:t>
            </a:r>
            <a:r>
              <a:rPr lang="tr-TR" dirty="0" smtClean="0"/>
              <a:t>  </a:t>
            </a:r>
            <a:r>
              <a:rPr lang="en-US" dirty="0" smtClean="0"/>
              <a:t>Programming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www.youtube.com/watch?v=h49xtVR1RDQ</a:t>
            </a:r>
            <a:r>
              <a:rPr lang="tr-TR" dirty="0" smtClean="0"/>
              <a:t>  (</a:t>
            </a:r>
            <a:r>
              <a:rPr lang="tr-TR" dirty="0" err="1" smtClean="0"/>
              <a:t>Inventing</a:t>
            </a:r>
            <a:r>
              <a:rPr lang="tr-TR" dirty="0" smtClean="0"/>
              <a:t>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Wiki</a:t>
            </a:r>
            <a:r>
              <a:rPr lang="tr-TR" dirty="0" smtClean="0"/>
              <a:t>)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Motive </a:t>
            </a:r>
            <a:r>
              <a:rPr lang="en-US" dirty="0"/>
              <a:t>force </a:t>
            </a:r>
            <a:r>
              <a:rPr lang="en-US" dirty="0" smtClean="0"/>
              <a:t>behind</a:t>
            </a:r>
            <a:r>
              <a:rPr lang="tr-TR" dirty="0" smtClean="0"/>
              <a:t>   </a:t>
            </a:r>
            <a:r>
              <a:rPr lang="en-US" dirty="0" smtClean="0"/>
              <a:t>Design </a:t>
            </a:r>
            <a:r>
              <a:rPr lang="en-US" dirty="0"/>
              <a:t>Patterns. Smalltalk and </a:t>
            </a:r>
            <a:r>
              <a:rPr lang="en-US" dirty="0" smtClean="0"/>
              <a:t>OO</a:t>
            </a:r>
            <a:r>
              <a:rPr lang="tr-TR" dirty="0" smtClean="0"/>
              <a:t>  </a:t>
            </a:r>
            <a:r>
              <a:rPr lang="en-US" dirty="0" smtClean="0"/>
              <a:t>thought </a:t>
            </a:r>
            <a:r>
              <a:rPr lang="en-US" dirty="0"/>
              <a:t>leader. The godfather of </a:t>
            </a:r>
            <a:r>
              <a:rPr lang="en-US" dirty="0" smtClean="0"/>
              <a:t>all</a:t>
            </a:r>
            <a:r>
              <a:rPr lang="tr-TR" dirty="0" smtClean="0"/>
              <a:t>   </a:t>
            </a:r>
            <a:r>
              <a:rPr lang="en-US" dirty="0" smtClean="0"/>
              <a:t>those </a:t>
            </a:r>
            <a:r>
              <a:rPr lang="en-US" dirty="0"/>
              <a:t>who care about code.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48640" y="6453051"/>
            <a:ext cx="649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*</a:t>
            </a:r>
            <a:r>
              <a:rPr lang="tr-TR" sz="1400" dirty="0" smtClean="0"/>
              <a:t>Robert </a:t>
            </a:r>
            <a:r>
              <a:rPr lang="tr-TR" sz="1400" dirty="0" err="1" smtClean="0"/>
              <a:t>C.Martin</a:t>
            </a:r>
            <a:r>
              <a:rPr lang="tr-TR" sz="1400" dirty="0" smtClean="0"/>
              <a:t>,   </a:t>
            </a:r>
            <a:r>
              <a:rPr lang="tr-TR" sz="1400" dirty="0"/>
              <a:t>Clean </a:t>
            </a:r>
            <a:r>
              <a:rPr lang="tr-TR" sz="1400" dirty="0" err="1" smtClean="0"/>
              <a:t>Code</a:t>
            </a:r>
            <a:r>
              <a:rPr lang="tr-TR" sz="1400" dirty="0" smtClean="0"/>
              <a:t>:</a:t>
            </a:r>
            <a:r>
              <a:rPr lang="en-US" sz="1400" dirty="0"/>
              <a:t>A Handbook of </a:t>
            </a:r>
            <a:r>
              <a:rPr lang="en-US" sz="1400" dirty="0" smtClean="0"/>
              <a:t>Agile</a:t>
            </a:r>
            <a:r>
              <a:rPr lang="tr-TR" sz="1400" dirty="0" smtClean="0"/>
              <a:t>   </a:t>
            </a:r>
            <a:r>
              <a:rPr lang="en-US" sz="1400" dirty="0" smtClean="0"/>
              <a:t>Software Craftsmanship</a:t>
            </a:r>
            <a:r>
              <a:rPr lang="tr-TR" sz="1400" dirty="0" smtClean="0"/>
              <a:t>,  2009  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849473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1945" y="88034"/>
            <a:ext cx="10515600" cy="1325563"/>
          </a:xfrm>
        </p:spPr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Diğer Çevik </a:t>
            </a:r>
            <a:r>
              <a:rPr lang="tr-TR" sz="4000" dirty="0">
                <a:solidFill>
                  <a:srgbClr val="FF0000"/>
                </a:solidFill>
              </a:rPr>
              <a:t>Yöntemler 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dirty="0" err="1">
                <a:solidFill>
                  <a:srgbClr val="FF0000"/>
                </a:solidFill>
              </a:rPr>
              <a:t>Scrum</a:t>
            </a:r>
            <a:r>
              <a:rPr lang="tr-TR" dirty="0">
                <a:solidFill>
                  <a:srgbClr val="FF0000"/>
                </a:solidFill>
              </a:rPr>
              <a:t> dışındaki)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945" y="1326860"/>
            <a:ext cx="11039764" cy="492615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FF0000"/>
                </a:solidFill>
              </a:rPr>
              <a:t>Dynamic systems development method (DSDM)</a:t>
            </a:r>
            <a:r>
              <a:rPr lang="tr-TR" sz="3000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/>
              <a:t>DSDM is an extension to, rapid application</a:t>
            </a:r>
            <a:r>
              <a:rPr lang="tr-TR" dirty="0"/>
              <a:t>  </a:t>
            </a:r>
            <a:r>
              <a:rPr lang="en-US" dirty="0"/>
              <a:t>development (RAD) practices.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DSDM boasts the best-supported</a:t>
            </a:r>
            <a:r>
              <a:rPr lang="tr-TR" dirty="0"/>
              <a:t>   </a:t>
            </a:r>
            <a:r>
              <a:rPr lang="en-US" dirty="0"/>
              <a:t>training and documentation of any Agile method.</a:t>
            </a:r>
          </a:p>
          <a:p>
            <a:pPr marL="0" indent="0">
              <a:buNone/>
            </a:pPr>
            <a:r>
              <a:rPr lang="en-US" dirty="0"/>
              <a:t>DSDM’s principles include active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involvement, frequent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r>
              <a:rPr lang="en-US" dirty="0"/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decision making</a:t>
            </a:r>
            <a:r>
              <a:rPr lang="en-US" dirty="0"/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testing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dirty="0"/>
              <a:t>throughout the project lifecycle and reversible changes in</a:t>
            </a:r>
            <a:r>
              <a:rPr lang="tr-TR" dirty="0"/>
              <a:t>   </a:t>
            </a:r>
            <a:r>
              <a:rPr lang="en-US" dirty="0"/>
              <a:t>development.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FF0000"/>
                </a:solidFill>
              </a:rPr>
              <a:t>Extreme programming (XP)</a:t>
            </a:r>
          </a:p>
          <a:p>
            <a:pPr marL="0" indent="0">
              <a:buNone/>
            </a:pPr>
            <a:r>
              <a:rPr lang="en-US" dirty="0"/>
              <a:t>XP reaches the values of community, simplicity, feedback</a:t>
            </a:r>
            <a:r>
              <a:rPr lang="tr-TR" dirty="0"/>
              <a:t>  </a:t>
            </a:r>
            <a:r>
              <a:rPr lang="en-US" dirty="0"/>
              <a:t>and courage.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XP provides a system of dynamic practices, whose</a:t>
            </a:r>
            <a:r>
              <a:rPr lang="tr-TR" dirty="0"/>
              <a:t>  </a:t>
            </a:r>
            <a:r>
              <a:rPr lang="en-US" dirty="0"/>
              <a:t>integrity as a holistic unit has been proven.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</a:t>
            </a:r>
            <a:r>
              <a:rPr lang="en-US" dirty="0"/>
              <a:t>here are practices like the daily stand-up meeting and direct</a:t>
            </a:r>
            <a:r>
              <a:rPr lang="tr-TR" dirty="0"/>
              <a:t>  </a:t>
            </a:r>
            <a:r>
              <a:rPr lang="en-US" dirty="0"/>
              <a:t>involvement of the customer</a:t>
            </a:r>
          </a:p>
        </p:txBody>
      </p:sp>
    </p:spTree>
    <p:extLst>
      <p:ext uri="{BB962C8B-B14F-4D97-AF65-F5344CB8AC3E}">
        <p14:creationId xmlns:p14="http://schemas.microsoft.com/office/powerpoint/2010/main" val="4267708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3" y="0"/>
            <a:ext cx="7998690" cy="64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Sürekli Çevik olmak Mümkün müdür?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Büyük şirketlerde yazılım geliştirme   süreçlerini  (diğerleri ile birlikte) artarak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offshore</a:t>
            </a:r>
            <a:r>
              <a:rPr lang="tr-TR" dirty="0"/>
              <a:t>  olarak (</a:t>
            </a:r>
            <a:r>
              <a:rPr lang="tr-TR" i="1" dirty="0" err="1"/>
              <a:t>outsourcing</a:t>
            </a:r>
            <a:r>
              <a:rPr lang="tr-TR" i="1" dirty="0"/>
              <a:t> </a:t>
            </a:r>
            <a:r>
              <a:rPr lang="tr-TR" i="1" dirty="0" err="1"/>
              <a:t>for</a:t>
            </a:r>
            <a:r>
              <a:rPr lang="tr-TR" i="1" dirty="0"/>
              <a:t> </a:t>
            </a:r>
            <a:r>
              <a:rPr lang="tr-TR" i="1" dirty="0" err="1"/>
              <a:t>business</a:t>
            </a:r>
            <a:r>
              <a:rPr lang="tr-TR" i="1" dirty="0"/>
              <a:t> </a:t>
            </a:r>
            <a:r>
              <a:rPr lang="tr-TR" i="1" dirty="0" err="1"/>
              <a:t>models</a:t>
            </a:r>
            <a:r>
              <a:rPr lang="tr-TR" dirty="0"/>
              <a:t>) dış kaynaklar  sağlıyor.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/>
              <a:t>Bu da, gereksinim belirleme ve projenin  ilerlemesi  kontrolüne olan  ihtiyacı  artırıyor.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Tüm  durumlarda, üretilecek tek eserin  kod olmadığının göstergesidir. 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Requirements and governance</a:t>
            </a:r>
            <a:r>
              <a:rPr lang="tr-TR" dirty="0">
                <a:solidFill>
                  <a:prstClr val="black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versus development</a:t>
            </a:r>
            <a:endParaRPr lang="tr-TR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</a:rPr>
              <a:t>Çevik efsanesi (muamma) : Gereksinimler ve yönetişim   ürünün geliştirilmesinde sorun yaratır  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945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21582"/>
            <a:ext cx="12557759" cy="1325563"/>
          </a:xfrm>
        </p:spPr>
        <p:txBody>
          <a:bodyPr>
            <a:noAutofit/>
          </a:bodyPr>
          <a:lstStyle/>
          <a:p>
            <a:r>
              <a:rPr lang="tr-TR" sz="3600" dirty="0"/>
              <a:t>https://www.visual-paradigm.com/features/scrum-process-canvas</a:t>
            </a:r>
            <a:r>
              <a:rPr lang="tr-TR" sz="3600" dirty="0" smtClean="0"/>
              <a:t>/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pic>
        <p:nvPicPr>
          <p:cNvPr id="1026" name="Picture 2" descr="Scrum Process Can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7" y="1537623"/>
            <a:ext cx="11275423" cy="53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3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um team s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1703160"/>
            <a:ext cx="10477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29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ser Story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09" y="1825625"/>
            <a:ext cx="77371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87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V Model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Agile</a:t>
            </a:r>
            <a:r>
              <a:rPr lang="tr-TR" dirty="0" smtClean="0">
                <a:solidFill>
                  <a:srgbClr val="FF0000"/>
                </a:solidFill>
              </a:rPr>
              <a:t> Integration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305844"/>
            <a:ext cx="762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7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314" y="353876"/>
            <a:ext cx="10515600" cy="631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Bjarne </a:t>
            </a:r>
            <a:r>
              <a:rPr lang="en-US" dirty="0" err="1" smtClean="0">
                <a:solidFill>
                  <a:srgbClr val="FF0000"/>
                </a:solidFill>
              </a:rPr>
              <a:t>Stroustrup</a:t>
            </a:r>
            <a:r>
              <a:rPr lang="tr-TR" dirty="0" smtClean="0">
                <a:solidFill>
                  <a:srgbClr val="FF0000"/>
                </a:solidFill>
              </a:rPr>
              <a:t>  (Danimarkalı -1950)</a:t>
            </a:r>
          </a:p>
          <a:p>
            <a:pPr marL="0" indent="0">
              <a:buNone/>
            </a:pPr>
            <a:r>
              <a:rPr lang="en-US" dirty="0" smtClean="0"/>
              <a:t>The logic should be straightforward to make it hard  for bugs to hide</a:t>
            </a:r>
          </a:p>
          <a:p>
            <a:pPr marL="0" indent="0">
              <a:buNone/>
            </a:pPr>
            <a:r>
              <a:rPr lang="en-US" dirty="0" smtClean="0"/>
              <a:t>The dependencies  should be minimal to  ease maintenance</a:t>
            </a:r>
          </a:p>
          <a:p>
            <a:pPr marL="0" indent="0">
              <a:buNone/>
            </a:pPr>
            <a:r>
              <a:rPr lang="en-US" dirty="0" smtClean="0"/>
              <a:t>Error handling should be  complete   according to an articulated strategy  with unprincipled  optimizations</a:t>
            </a:r>
            <a:r>
              <a:rPr lang="tr-TR" dirty="0"/>
              <a:t> </a:t>
            </a:r>
            <a:r>
              <a:rPr lang="tr-TR" sz="1800" dirty="0"/>
              <a:t>(Hata yönetimi, </a:t>
            </a:r>
            <a:r>
              <a:rPr lang="tr-TR" sz="1800" dirty="0" smtClean="0"/>
              <a:t> ilkelere bağlı olmayan optimizasyonlarla ifade edilen  </a:t>
            </a:r>
            <a:r>
              <a:rPr lang="tr-TR" sz="1800" dirty="0"/>
              <a:t>bir stratejiye göre tamamlanmalıdır.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Clean code does one thing well. </a:t>
            </a:r>
            <a:endParaRPr lang="tr-T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Graddy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Booch</a:t>
            </a:r>
            <a:r>
              <a:rPr lang="tr-TR" dirty="0" smtClean="0">
                <a:solidFill>
                  <a:srgbClr val="FF0000"/>
                </a:solidFill>
              </a:rPr>
              <a:t>  (Amerikalı -1955) </a:t>
            </a:r>
          </a:p>
          <a:p>
            <a:pPr marL="0" indent="0">
              <a:buNone/>
            </a:pPr>
            <a:r>
              <a:rPr lang="en-US" dirty="0" smtClean="0"/>
              <a:t>Clean code is simple and direct.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Clean code</a:t>
            </a:r>
            <a:r>
              <a:rPr lang="tr-TR" dirty="0" smtClean="0"/>
              <a:t>  </a:t>
            </a:r>
            <a:r>
              <a:rPr lang="en-US" dirty="0" smtClean="0"/>
              <a:t>reads </a:t>
            </a:r>
            <a:r>
              <a:rPr lang="en-US" dirty="0"/>
              <a:t>like well-written </a:t>
            </a:r>
            <a:r>
              <a:rPr lang="en-US" dirty="0" smtClean="0"/>
              <a:t>prose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Clean </a:t>
            </a:r>
            <a:r>
              <a:rPr lang="en-US" dirty="0"/>
              <a:t>code </a:t>
            </a:r>
            <a:r>
              <a:rPr lang="en-US" dirty="0" smtClean="0"/>
              <a:t>never</a:t>
            </a:r>
            <a:r>
              <a:rPr lang="tr-TR" dirty="0" smtClean="0"/>
              <a:t>  </a:t>
            </a:r>
            <a:r>
              <a:rPr lang="en-US" dirty="0" smtClean="0"/>
              <a:t>obscures </a:t>
            </a:r>
            <a:r>
              <a:rPr lang="en-US" dirty="0"/>
              <a:t>the designer’s intent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Clean </a:t>
            </a:r>
            <a:r>
              <a:rPr lang="tr-TR" dirty="0" err="1" smtClean="0"/>
              <a:t>code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full</a:t>
            </a:r>
            <a:r>
              <a:rPr lang="tr-TR" dirty="0" smtClean="0"/>
              <a:t> </a:t>
            </a:r>
            <a:r>
              <a:rPr lang="en-US" dirty="0" smtClean="0"/>
              <a:t>of abstractions </a:t>
            </a:r>
            <a:r>
              <a:rPr lang="en-US" dirty="0"/>
              <a:t>and straightforward </a:t>
            </a:r>
            <a:r>
              <a:rPr lang="en-US" dirty="0" smtClean="0"/>
              <a:t>lines</a:t>
            </a:r>
            <a:r>
              <a:rPr lang="tr-TR" dirty="0" smtClean="0"/>
              <a:t>   </a:t>
            </a:r>
            <a:r>
              <a:rPr lang="en-US" dirty="0" smtClean="0"/>
              <a:t>of </a:t>
            </a:r>
            <a:r>
              <a:rPr lang="en-US" dirty="0"/>
              <a:t>control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176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3068" y="754471"/>
            <a:ext cx="11197046" cy="569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“Big” Dave </a:t>
            </a:r>
            <a:r>
              <a:rPr lang="en-US" dirty="0" smtClean="0">
                <a:solidFill>
                  <a:srgbClr val="FF0000"/>
                </a:solidFill>
              </a:rPr>
              <a:t>Thomas, founder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OTI, godfather of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Eclipse strategy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(İngiliz -1956)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smtClean="0"/>
              <a:t>Clean </a:t>
            </a:r>
            <a:r>
              <a:rPr lang="en-US" dirty="0"/>
              <a:t>code can be read, and enhanced by </a:t>
            </a:r>
            <a:r>
              <a:rPr lang="en-US" dirty="0" smtClean="0"/>
              <a:t>a</a:t>
            </a:r>
            <a:r>
              <a:rPr lang="tr-TR" dirty="0" smtClean="0"/>
              <a:t>  </a:t>
            </a:r>
            <a:r>
              <a:rPr lang="en-US" dirty="0" smtClean="0"/>
              <a:t>developer </a:t>
            </a:r>
            <a:r>
              <a:rPr lang="en-US" dirty="0"/>
              <a:t>other than its original author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Clean </a:t>
            </a:r>
            <a:r>
              <a:rPr lang="tr-TR" dirty="0" err="1" smtClean="0"/>
              <a:t>code</a:t>
            </a:r>
            <a:r>
              <a:rPr lang="tr-TR" dirty="0" smtClean="0"/>
              <a:t> </a:t>
            </a:r>
            <a:r>
              <a:rPr lang="en-US" dirty="0" smtClean="0"/>
              <a:t> has</a:t>
            </a:r>
            <a:r>
              <a:rPr lang="tr-TR" dirty="0" smtClean="0"/>
              <a:t>  </a:t>
            </a:r>
            <a:r>
              <a:rPr lang="en-US" dirty="0" smtClean="0"/>
              <a:t>unit </a:t>
            </a:r>
            <a:r>
              <a:rPr lang="en-US" dirty="0"/>
              <a:t>and acceptance tests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Clean </a:t>
            </a:r>
            <a:r>
              <a:rPr lang="tr-TR" dirty="0" err="1" smtClean="0"/>
              <a:t>Code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smtClean="0"/>
              <a:t>meaningful</a:t>
            </a:r>
            <a:r>
              <a:rPr lang="tr-TR" dirty="0" smtClean="0"/>
              <a:t>  </a:t>
            </a:r>
            <a:r>
              <a:rPr lang="en-US" dirty="0" smtClean="0"/>
              <a:t>names.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Clean </a:t>
            </a:r>
            <a:r>
              <a:rPr lang="tr-TR" dirty="0" err="1" smtClean="0"/>
              <a:t>code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provides one way rather than </a:t>
            </a:r>
            <a:r>
              <a:rPr lang="en-US" dirty="0" smtClean="0"/>
              <a:t>many</a:t>
            </a:r>
            <a:r>
              <a:rPr lang="tr-TR" dirty="0" smtClean="0"/>
              <a:t>   </a:t>
            </a:r>
            <a:r>
              <a:rPr lang="en-US" dirty="0" smtClean="0"/>
              <a:t>ways </a:t>
            </a:r>
            <a:r>
              <a:rPr lang="en-US" dirty="0"/>
              <a:t>for doing one thing.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Clean </a:t>
            </a:r>
            <a:r>
              <a:rPr lang="tr-TR" dirty="0" err="1" smtClean="0"/>
              <a:t>code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has minimal </a:t>
            </a:r>
            <a:r>
              <a:rPr lang="en-US" dirty="0" smtClean="0"/>
              <a:t>dependencies,</a:t>
            </a:r>
            <a:r>
              <a:rPr lang="tr-TR" dirty="0" smtClean="0"/>
              <a:t>   </a:t>
            </a:r>
            <a:r>
              <a:rPr lang="en-US" dirty="0" smtClean="0"/>
              <a:t>which </a:t>
            </a:r>
            <a:r>
              <a:rPr lang="en-US" dirty="0"/>
              <a:t>are explicitly </a:t>
            </a:r>
            <a:r>
              <a:rPr lang="en-US" dirty="0" smtClean="0"/>
              <a:t>defined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Code </a:t>
            </a:r>
            <a:r>
              <a:rPr lang="en-US" dirty="0"/>
              <a:t>should </a:t>
            </a:r>
            <a:r>
              <a:rPr lang="en-US" dirty="0" smtClean="0"/>
              <a:t>be</a:t>
            </a:r>
            <a:r>
              <a:rPr lang="tr-TR" dirty="0" smtClean="0"/>
              <a:t>  </a:t>
            </a:r>
            <a:r>
              <a:rPr lang="en-US" dirty="0" smtClean="0"/>
              <a:t>literate </a:t>
            </a:r>
            <a:r>
              <a:rPr lang="en-US" dirty="0"/>
              <a:t>since depending on the language, not </a:t>
            </a:r>
            <a:r>
              <a:rPr lang="en-US" dirty="0" smtClean="0"/>
              <a:t>all</a:t>
            </a:r>
            <a:r>
              <a:rPr lang="tr-TR" dirty="0" smtClean="0"/>
              <a:t>  </a:t>
            </a:r>
            <a:r>
              <a:rPr lang="en-US" dirty="0" smtClean="0"/>
              <a:t>necessary </a:t>
            </a:r>
            <a:r>
              <a:rPr lang="en-US" dirty="0"/>
              <a:t>information can be expressed </a:t>
            </a:r>
            <a:r>
              <a:rPr lang="en-US" dirty="0" smtClean="0"/>
              <a:t>clearly</a:t>
            </a:r>
            <a:r>
              <a:rPr lang="tr-TR" dirty="0" smtClean="0"/>
              <a:t>  </a:t>
            </a:r>
            <a:r>
              <a:rPr lang="en-US" dirty="0" smtClean="0"/>
              <a:t>in </a:t>
            </a:r>
            <a:r>
              <a:rPr lang="en-US" dirty="0"/>
              <a:t>code </a:t>
            </a:r>
            <a:r>
              <a:rPr lang="en-US" dirty="0" smtClean="0"/>
              <a:t>alone</a:t>
            </a:r>
            <a:r>
              <a:rPr lang="tr-TR" dirty="0" smtClean="0"/>
              <a:t>  </a:t>
            </a:r>
            <a:r>
              <a:rPr lang="tr-TR" sz="1600" dirty="0" smtClean="0"/>
              <a:t>(</a:t>
            </a:r>
            <a:r>
              <a:rPr lang="tr-TR" sz="1800" dirty="0" smtClean="0"/>
              <a:t>Dile </a:t>
            </a:r>
            <a:r>
              <a:rPr lang="tr-TR" sz="1800" dirty="0"/>
              <a:t>bağlı olarak gerekli tüm bilgiler tek başına kodla açıkça ifade edilemeyeceğinden kodun okuryazar olması </a:t>
            </a:r>
            <a:r>
              <a:rPr lang="tr-TR" sz="1800" dirty="0" smtClean="0"/>
              <a:t>gerekir).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82365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8343" y="1320528"/>
            <a:ext cx="11582399" cy="4740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Michael Feathers, author of </a:t>
            </a:r>
            <a:r>
              <a:rPr lang="en-US" dirty="0" smtClean="0">
                <a:solidFill>
                  <a:srgbClr val="FF0000"/>
                </a:solidFill>
              </a:rPr>
              <a:t>Working</a:t>
            </a:r>
            <a:r>
              <a:rPr lang="tr-TR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Effectively </a:t>
            </a:r>
            <a:r>
              <a:rPr lang="en-US" dirty="0">
                <a:solidFill>
                  <a:srgbClr val="FF0000"/>
                </a:solidFill>
              </a:rPr>
              <a:t>with Legacy </a:t>
            </a:r>
            <a:r>
              <a:rPr lang="en-US" dirty="0" smtClean="0">
                <a:solidFill>
                  <a:srgbClr val="FF0000"/>
                </a:solidFill>
              </a:rPr>
              <a:t>Code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michaelfeathers.silvrback.com/prompt-hoisting-for-gpt-based-code-generation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P</a:t>
            </a:r>
            <a:r>
              <a:rPr lang="tr-TR" dirty="0" smtClean="0"/>
              <a:t>rogrammer /</a:t>
            </a:r>
            <a:r>
              <a:rPr lang="tr-TR" dirty="0" err="1" smtClean="0"/>
              <a:t>developer</a:t>
            </a:r>
            <a:r>
              <a:rPr lang="en-US" dirty="0" smtClean="0"/>
              <a:t> </a:t>
            </a:r>
            <a:r>
              <a:rPr lang="en-US" dirty="0"/>
              <a:t>could list all of the qualities that I notice </a:t>
            </a:r>
            <a:r>
              <a:rPr lang="en-US" dirty="0" smtClean="0"/>
              <a:t>in</a:t>
            </a:r>
            <a:r>
              <a:rPr lang="tr-TR" dirty="0" smtClean="0"/>
              <a:t>  </a:t>
            </a:r>
            <a:r>
              <a:rPr lang="en-US" dirty="0" smtClean="0"/>
              <a:t>clean code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T</a:t>
            </a:r>
            <a:r>
              <a:rPr lang="en-US" dirty="0" smtClean="0"/>
              <a:t>here </a:t>
            </a:r>
            <a:r>
              <a:rPr lang="en-US" dirty="0"/>
              <a:t>is one overarching </a:t>
            </a:r>
            <a:r>
              <a:rPr lang="en-US" dirty="0" smtClean="0"/>
              <a:t>quality</a:t>
            </a:r>
            <a:r>
              <a:rPr lang="tr-TR" dirty="0" smtClean="0"/>
              <a:t>  </a:t>
            </a:r>
            <a:r>
              <a:rPr lang="en-US" dirty="0" smtClean="0"/>
              <a:t>that </a:t>
            </a:r>
            <a:r>
              <a:rPr lang="en-US" dirty="0"/>
              <a:t>leads to all of them.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Clean </a:t>
            </a:r>
            <a:r>
              <a:rPr lang="en-US" dirty="0"/>
              <a:t>code </a:t>
            </a:r>
            <a:r>
              <a:rPr lang="en-US" dirty="0" smtClean="0"/>
              <a:t>always</a:t>
            </a:r>
            <a:r>
              <a:rPr lang="tr-TR" dirty="0" smtClean="0"/>
              <a:t>  </a:t>
            </a:r>
            <a:r>
              <a:rPr lang="en-US" dirty="0" smtClean="0"/>
              <a:t>looks </a:t>
            </a:r>
            <a:r>
              <a:rPr lang="en-US" dirty="0"/>
              <a:t>like it was written by someone who cares.</a:t>
            </a:r>
          </a:p>
          <a:p>
            <a:pPr marL="0" indent="0">
              <a:buNone/>
            </a:pPr>
            <a:r>
              <a:rPr lang="en-US" dirty="0"/>
              <a:t>There is nothing obvious that you can do </a:t>
            </a:r>
            <a:r>
              <a:rPr lang="en-US" dirty="0" smtClean="0"/>
              <a:t>t</a:t>
            </a:r>
            <a:r>
              <a:rPr lang="tr-TR" dirty="0" smtClean="0"/>
              <a:t>o </a:t>
            </a:r>
            <a:r>
              <a:rPr lang="en-US" dirty="0" smtClean="0"/>
              <a:t>make </a:t>
            </a:r>
            <a:r>
              <a:rPr lang="en-US" dirty="0"/>
              <a:t>it better.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of those things were </a:t>
            </a:r>
            <a:r>
              <a:rPr lang="en-US" dirty="0" smtClean="0"/>
              <a:t>thought</a:t>
            </a:r>
            <a:r>
              <a:rPr lang="tr-TR" dirty="0" smtClean="0"/>
              <a:t>  </a:t>
            </a:r>
            <a:r>
              <a:rPr lang="en-US" dirty="0" smtClean="0"/>
              <a:t>about </a:t>
            </a:r>
            <a:r>
              <a:rPr lang="en-US" dirty="0"/>
              <a:t>by the code’s </a:t>
            </a:r>
            <a:r>
              <a:rPr lang="en-US" dirty="0" smtClean="0"/>
              <a:t>author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028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" y="1111521"/>
            <a:ext cx="10874829" cy="4784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Ron Jeffries, author of Extreme Programming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Installed and Extreme Programming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Adventures in C#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(Amerikalı -1939)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recent years I begin, and nearly end, with </a:t>
            </a:r>
            <a:r>
              <a:rPr lang="en-US" dirty="0" smtClean="0"/>
              <a:t>Beck’s</a:t>
            </a:r>
            <a:r>
              <a:rPr lang="tr-TR" dirty="0" smtClean="0"/>
              <a:t>   </a:t>
            </a:r>
            <a:r>
              <a:rPr lang="en-US" dirty="0" smtClean="0"/>
              <a:t>rules </a:t>
            </a:r>
            <a:r>
              <a:rPr lang="en-US" dirty="0"/>
              <a:t>of simple code.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priority order, simple code: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Runs </a:t>
            </a:r>
            <a:r>
              <a:rPr lang="en-US" dirty="0" smtClean="0"/>
              <a:t>all the tests;</a:t>
            </a:r>
          </a:p>
          <a:p>
            <a:pPr marL="0" indent="0">
              <a:buNone/>
            </a:pPr>
            <a:r>
              <a:rPr lang="en-US" dirty="0" smtClean="0"/>
              <a:t>Contains no duplication;</a:t>
            </a:r>
          </a:p>
          <a:p>
            <a:pPr marL="0" indent="0">
              <a:buNone/>
            </a:pPr>
            <a:r>
              <a:rPr lang="en-US" dirty="0" smtClean="0"/>
              <a:t>Expresses all the design ideas that are in the</a:t>
            </a:r>
            <a:r>
              <a:rPr lang="tr-TR" dirty="0" smtClean="0"/>
              <a:t>  </a:t>
            </a:r>
            <a:r>
              <a:rPr lang="en-US" dirty="0" smtClean="0"/>
              <a:t>system;</a:t>
            </a:r>
          </a:p>
          <a:p>
            <a:pPr marL="0" indent="0">
              <a:buNone/>
            </a:pPr>
            <a:r>
              <a:rPr lang="en-US" dirty="0" smtClean="0"/>
              <a:t>Minimizes the number of entities such as classes,</a:t>
            </a:r>
            <a:r>
              <a:rPr lang="tr-TR" dirty="0" smtClean="0"/>
              <a:t>  </a:t>
            </a:r>
            <a:r>
              <a:rPr lang="en-US" dirty="0" smtClean="0"/>
              <a:t>methods, functions, and the like.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915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4" y="1146356"/>
            <a:ext cx="5555823" cy="435133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18554" y="6075598"/>
            <a:ext cx="9239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/>
            </a:pPr>
            <a:r>
              <a:rPr lang="tr-TR" dirty="0" smtClean="0">
                <a:hlinkClick r:id="rId3"/>
              </a:rPr>
              <a:t>https</a:t>
            </a:r>
            <a:r>
              <a:rPr lang="tr-TR" dirty="0">
                <a:hlinkClick r:id="rId3"/>
              </a:rPr>
              <a:t>://www.altexsoft.com/blog/extreme-programming-values-principles-and-practices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pPr marL="342900" indent="-342900">
              <a:buAutoNum type="arabicPlain"/>
            </a:pPr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www.techtarget.com/searchsoftwarequality/definition/Pair-programming</a:t>
            </a:r>
            <a:endParaRPr lang="tr-TR" dirty="0" smtClean="0"/>
          </a:p>
          <a:p>
            <a:pPr marL="342900" indent="-342900">
              <a:buAutoNum type="arabicPlain"/>
            </a:pPr>
            <a:endParaRPr lang="tr-TR" dirty="0"/>
          </a:p>
        </p:txBody>
      </p:sp>
      <p:pic>
        <p:nvPicPr>
          <p:cNvPr id="1026" name="Picture 2" descr="https://cdn.ttgtmedia.com/rms/onlineimages/softwarequal-pair_programming_styles-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74" y="1771741"/>
            <a:ext cx="6426927" cy="35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455817" y="5493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8733458" y="5340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236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8531" y="-615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Eşli (</a:t>
            </a:r>
            <a:r>
              <a:rPr lang="tr-TR" sz="4000" dirty="0" err="1" smtClean="0">
                <a:solidFill>
                  <a:srgbClr val="FF0000"/>
                </a:solidFill>
              </a:rPr>
              <a:t>Pair</a:t>
            </a:r>
            <a:r>
              <a:rPr lang="tr-TR" sz="4000" dirty="0" smtClean="0">
                <a:solidFill>
                  <a:srgbClr val="FF0000"/>
                </a:solidFill>
              </a:rPr>
              <a:t>) Programlama 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6646" y="1189898"/>
            <a:ext cx="11632474" cy="56681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İ</a:t>
            </a:r>
            <a:r>
              <a:rPr lang="tr-TR" dirty="0" smtClean="0"/>
              <a:t>ki </a:t>
            </a:r>
            <a:r>
              <a:rPr lang="tr-TR" dirty="0"/>
              <a:t>geliştiricinin bir bilgisayarda </a:t>
            </a:r>
            <a:r>
              <a:rPr lang="tr-TR" dirty="0" smtClean="0"/>
              <a:t> Extreme Programlamadan </a:t>
            </a:r>
            <a:r>
              <a:rPr lang="tr-TR" dirty="0"/>
              <a:t>(XP) kaynaklanan bir Ç</a:t>
            </a:r>
            <a:r>
              <a:rPr lang="tr-TR" dirty="0" smtClean="0"/>
              <a:t>evik </a:t>
            </a:r>
            <a:r>
              <a:rPr lang="tr-TR" dirty="0"/>
              <a:t>yazılım geliştirme tekniğidir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dirty="0"/>
              <a:t>İki kişi, kullanıcı hikayelerini tasarlamak, kodlamak ve test etmek için birlikte çalışır.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İdeal </a:t>
            </a:r>
            <a:r>
              <a:rPr lang="tr-TR" dirty="0"/>
              <a:t>durumda, iki kişi eşit derecede yetenekli olmalı ve her biri klavyede eşit süreye sahip olmalıdır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B</a:t>
            </a:r>
            <a:r>
              <a:rPr lang="tr-TR" dirty="0" smtClean="0"/>
              <a:t>ir </a:t>
            </a:r>
            <a:r>
              <a:rPr lang="tr-TR" dirty="0"/>
              <a:t>uygulaması, klavyedeki programcıyı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sürücü</a:t>
            </a:r>
            <a:r>
              <a:rPr lang="tr-TR" dirty="0"/>
              <a:t> olarak adlandırırken, diğerine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gezgin</a:t>
            </a:r>
            <a:r>
              <a:rPr lang="tr-TR" dirty="0"/>
              <a:t> denir.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Eşli </a:t>
            </a:r>
            <a:r>
              <a:rPr lang="tr-TR" dirty="0"/>
              <a:t>programlama, çok fazla iletişim içeren, işbirliğine dayalı bir çabadır.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Bu </a:t>
            </a:r>
            <a:r>
              <a:rPr lang="tr-TR" dirty="0"/>
              <a:t>Çevik yazılım geliştirme tekniği herkes için pek uygun değildir.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 smtClean="0"/>
              <a:t>Her </a:t>
            </a:r>
            <a:r>
              <a:rPr lang="tr-TR" dirty="0"/>
              <a:t>iki programcının da işbirliği için gerekli sosyal becerilerin yanı sıra kod yazmak ve test etmek için gerekli zor becerilere sahip olmasını gerektirir.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0668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tr-TR" sz="4000" dirty="0" smtClean="0">
                <a:solidFill>
                  <a:srgbClr val="FF0000"/>
                </a:solidFill>
                <a:ea typeface="+mn-ea"/>
                <a:cs typeface="+mn-cs"/>
              </a:rPr>
              <a:t>Her Gereksinimin İçermesi </a:t>
            </a:r>
            <a:r>
              <a:rPr lang="tr-TR" sz="4000" dirty="0" smtClean="0">
                <a:solidFill>
                  <a:srgbClr val="FF0000"/>
                </a:solidFill>
                <a:ea typeface="+mn-ea"/>
                <a:cs typeface="+mn-cs"/>
              </a:rPr>
              <a:t>Gereken Özellikler  </a:t>
            </a:r>
            <a:r>
              <a:rPr lang="en-US" sz="1100" i="1" dirty="0">
                <a:solidFill>
                  <a:srgbClr val="231F20"/>
                </a:solidFill>
                <a:latin typeface="Meridien-Italic"/>
                <a:ea typeface="+mn-ea"/>
                <a:cs typeface="+mn-cs"/>
              </a:rPr>
              <a:t/>
            </a:r>
            <a:br>
              <a:rPr lang="en-US" sz="1100" i="1" dirty="0">
                <a:solidFill>
                  <a:srgbClr val="231F20"/>
                </a:solidFill>
                <a:latin typeface="Meridien-Italic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759" y="1149532"/>
            <a:ext cx="11765281" cy="570846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800" i="1" dirty="0">
                <a:solidFill>
                  <a:srgbClr val="0070C0"/>
                </a:solidFill>
              </a:rPr>
              <a:t>Necessary: </a:t>
            </a:r>
            <a:r>
              <a:rPr lang="en-US" sz="3800" dirty="0">
                <a:solidFill>
                  <a:srgbClr val="231F20"/>
                </a:solidFill>
              </a:rPr>
              <a:t>If the system can meet prioritized real needs without the requirement, it isn’t necessary</a:t>
            </a:r>
            <a:r>
              <a:rPr lang="en-US" sz="3800" dirty="0" smtClean="0">
                <a:solidFill>
                  <a:srgbClr val="231F20"/>
                </a:solidFill>
              </a:rPr>
              <a:t>.</a:t>
            </a:r>
            <a:endParaRPr lang="tr-TR" sz="3800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Gerekli</a:t>
            </a:r>
            <a:r>
              <a:rPr lang="tr-TR" dirty="0">
                <a:solidFill>
                  <a:srgbClr val="231F20"/>
                </a:solidFill>
              </a:rPr>
              <a:t>: Sistem öncelikli gerçek ihtiyaçları gereksinim olmadan karşılayabiliyorsa gerekli değildir.</a:t>
            </a:r>
            <a:endParaRPr lang="tr-TR" dirty="0">
              <a:solidFill>
                <a:srgbClr val="231F2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800" i="1" dirty="0">
                <a:solidFill>
                  <a:srgbClr val="0070C0"/>
                </a:solidFill>
              </a:rPr>
              <a:t>Feasible: </a:t>
            </a:r>
            <a:r>
              <a:rPr lang="en-US" sz="3800" dirty="0">
                <a:solidFill>
                  <a:srgbClr val="231F20"/>
                </a:solidFill>
              </a:rPr>
              <a:t>The requirement is doable and can be accomplished within budget and schedule</a:t>
            </a:r>
            <a:r>
              <a:rPr lang="en-US" sz="3800" dirty="0" smtClean="0">
                <a:solidFill>
                  <a:srgbClr val="231F20"/>
                </a:solidFill>
              </a:rPr>
              <a:t>.</a:t>
            </a:r>
            <a:endParaRPr lang="tr-TR" sz="3800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Uygulanabilir: </a:t>
            </a:r>
            <a:r>
              <a:rPr lang="tr-TR" dirty="0">
                <a:solidFill>
                  <a:srgbClr val="231F20"/>
                </a:solidFill>
              </a:rPr>
              <a:t>Gereksinim </a:t>
            </a:r>
            <a:r>
              <a:rPr lang="tr-TR" dirty="0" smtClean="0">
                <a:solidFill>
                  <a:srgbClr val="231F20"/>
                </a:solidFill>
              </a:rPr>
              <a:t>hayata </a:t>
            </a:r>
            <a:r>
              <a:rPr lang="tr-TR" dirty="0" err="1" smtClean="0">
                <a:solidFill>
                  <a:srgbClr val="231F20"/>
                </a:solidFill>
              </a:rPr>
              <a:t>geçibilir</a:t>
            </a:r>
            <a:r>
              <a:rPr lang="tr-TR" dirty="0" smtClean="0">
                <a:solidFill>
                  <a:srgbClr val="231F20"/>
                </a:solidFill>
              </a:rPr>
              <a:t>  </a:t>
            </a:r>
            <a:r>
              <a:rPr lang="tr-TR" dirty="0">
                <a:solidFill>
                  <a:srgbClr val="231F20"/>
                </a:solidFill>
              </a:rPr>
              <a:t>ve bütçe ve program dahilinde gerçekleştirilebilir.</a:t>
            </a:r>
            <a:endParaRPr lang="tr-TR" dirty="0">
              <a:solidFill>
                <a:srgbClr val="231F2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800" i="1" dirty="0">
                <a:solidFill>
                  <a:srgbClr val="0070C0"/>
                </a:solidFill>
              </a:rPr>
              <a:t>Correct: </a:t>
            </a:r>
            <a:r>
              <a:rPr lang="en-US" sz="3800" dirty="0">
                <a:solidFill>
                  <a:srgbClr val="231F20"/>
                </a:solidFill>
              </a:rPr>
              <a:t>The facts related to the requirement are accurate, and it is technically and legally possible</a:t>
            </a:r>
            <a:r>
              <a:rPr lang="en-US" sz="3800" dirty="0" smtClean="0">
                <a:solidFill>
                  <a:srgbClr val="231F20"/>
                </a:solidFill>
              </a:rPr>
              <a:t>.</a:t>
            </a:r>
            <a:endParaRPr lang="tr-TR" sz="3800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Doğru: </a:t>
            </a:r>
            <a:r>
              <a:rPr lang="tr-TR" dirty="0">
                <a:solidFill>
                  <a:srgbClr val="231F20"/>
                </a:solidFill>
              </a:rPr>
              <a:t>Gerekliliğe ilişkin gerçekler doğrudur ve teknik ve hukuki olarak mümkündür.</a:t>
            </a:r>
            <a:endParaRPr lang="tr-TR" dirty="0">
              <a:solidFill>
                <a:srgbClr val="231F2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800" i="1" dirty="0">
                <a:solidFill>
                  <a:srgbClr val="0070C0"/>
                </a:solidFill>
              </a:rPr>
              <a:t>Concise: </a:t>
            </a:r>
            <a:r>
              <a:rPr lang="en-US" sz="3800" dirty="0">
                <a:solidFill>
                  <a:srgbClr val="231F20"/>
                </a:solidFill>
              </a:rPr>
              <a:t>The requirement is stated simply</a:t>
            </a:r>
            <a:r>
              <a:rPr lang="en-US" sz="3800" dirty="0" smtClean="0">
                <a:solidFill>
                  <a:srgbClr val="231F20"/>
                </a:solidFill>
              </a:rPr>
              <a:t>.</a:t>
            </a:r>
            <a:endParaRPr lang="tr-TR" sz="3800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 (Öz) </a:t>
            </a:r>
            <a:r>
              <a:rPr lang="tr-TR" dirty="0" smtClean="0">
                <a:solidFill>
                  <a:srgbClr val="231F20"/>
                </a:solidFill>
              </a:rPr>
              <a:t>: </a:t>
            </a:r>
            <a:r>
              <a:rPr lang="tr-TR" dirty="0">
                <a:solidFill>
                  <a:srgbClr val="231F20"/>
                </a:solidFill>
              </a:rPr>
              <a:t>Gereklilik basitçe ifade edilmiştir.</a:t>
            </a:r>
            <a:endParaRPr lang="tr-TR" dirty="0">
              <a:solidFill>
                <a:srgbClr val="231F2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800" i="1" dirty="0">
                <a:solidFill>
                  <a:srgbClr val="0070C0"/>
                </a:solidFill>
              </a:rPr>
              <a:t>Unambiguous: </a:t>
            </a:r>
            <a:r>
              <a:rPr lang="en-US" sz="3800" dirty="0">
                <a:solidFill>
                  <a:srgbClr val="231F20"/>
                </a:solidFill>
              </a:rPr>
              <a:t>The requirement can be interpreted in only one way</a:t>
            </a:r>
            <a:r>
              <a:rPr lang="en-US" sz="3800" dirty="0" smtClean="0">
                <a:solidFill>
                  <a:srgbClr val="231F20"/>
                </a:solidFill>
              </a:rPr>
              <a:t>.</a:t>
            </a:r>
            <a:endParaRPr lang="tr-TR" sz="3800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Açık</a:t>
            </a:r>
            <a:r>
              <a:rPr lang="tr-TR" dirty="0">
                <a:solidFill>
                  <a:srgbClr val="231F20"/>
                </a:solidFill>
              </a:rPr>
              <a:t>: Gereksinim yalnızca tek bir şekilde yorumlanabilir.</a:t>
            </a:r>
            <a:endParaRPr lang="tr-TR" dirty="0">
              <a:solidFill>
                <a:srgbClr val="231F2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800" i="1" dirty="0">
                <a:solidFill>
                  <a:srgbClr val="0070C0"/>
                </a:solidFill>
              </a:rPr>
              <a:t>Complete: </a:t>
            </a:r>
            <a:r>
              <a:rPr lang="en-US" sz="3800" dirty="0">
                <a:solidFill>
                  <a:srgbClr val="231F20"/>
                </a:solidFill>
              </a:rPr>
              <a:t>All conditions under which the requirement applies are stated, and it expresses a whole</a:t>
            </a:r>
            <a:r>
              <a:rPr lang="tr-TR" sz="3800" dirty="0">
                <a:solidFill>
                  <a:srgbClr val="231F20"/>
                </a:solidFill>
              </a:rPr>
              <a:t>  idea </a:t>
            </a:r>
            <a:r>
              <a:rPr lang="tr-TR" sz="3800" dirty="0" err="1">
                <a:solidFill>
                  <a:srgbClr val="231F20"/>
                </a:solidFill>
              </a:rPr>
              <a:t>or</a:t>
            </a:r>
            <a:r>
              <a:rPr lang="tr-TR" sz="3800" dirty="0">
                <a:solidFill>
                  <a:srgbClr val="231F20"/>
                </a:solidFill>
              </a:rPr>
              <a:t> </a:t>
            </a:r>
            <a:r>
              <a:rPr lang="tr-TR" sz="3800" dirty="0" err="1">
                <a:solidFill>
                  <a:srgbClr val="231F20"/>
                </a:solidFill>
              </a:rPr>
              <a:t>statement</a:t>
            </a:r>
            <a:r>
              <a:rPr lang="tr-TR" sz="3800" dirty="0" smtClean="0">
                <a:solidFill>
                  <a:srgbClr val="231F20"/>
                </a:solidFill>
              </a:rPr>
              <a:t>.</a:t>
            </a:r>
          </a:p>
          <a:p>
            <a:pPr marL="0" indent="0">
              <a:buNone/>
            </a:pPr>
            <a:r>
              <a:rPr lang="tr-TR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</a:t>
            </a:r>
            <a:r>
              <a:rPr lang="tr-TR" dirty="0">
                <a:solidFill>
                  <a:srgbClr val="231F20"/>
                </a:solidFill>
              </a:rPr>
              <a:t>: Gereksinimin geçerli olduğu tüm koşullar belirtilir ve bir fikrin veya ifadenin tamamını ifade eder.</a:t>
            </a:r>
            <a:endParaRPr lang="tr-TR" dirty="0">
              <a:solidFill>
                <a:srgbClr val="231F2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800" i="1" dirty="0">
                <a:solidFill>
                  <a:srgbClr val="0070C0"/>
                </a:solidFill>
              </a:rPr>
              <a:t>Consistent</a:t>
            </a:r>
            <a:r>
              <a:rPr lang="en-US" sz="3800" i="1" dirty="0">
                <a:solidFill>
                  <a:srgbClr val="231F20"/>
                </a:solidFill>
              </a:rPr>
              <a:t>: </a:t>
            </a:r>
            <a:r>
              <a:rPr lang="en-US" sz="3800" dirty="0">
                <a:solidFill>
                  <a:srgbClr val="231F20"/>
                </a:solidFill>
              </a:rPr>
              <a:t>It is not in conflict with other requirements</a:t>
            </a:r>
            <a:r>
              <a:rPr lang="en-US" sz="3800" dirty="0" smtClean="0">
                <a:solidFill>
                  <a:srgbClr val="231F20"/>
                </a:solidFill>
              </a:rPr>
              <a:t>.</a:t>
            </a:r>
            <a:endParaRPr lang="tr-TR" sz="3800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Tutarlı: </a:t>
            </a:r>
            <a:r>
              <a:rPr lang="tr-TR" dirty="0">
                <a:solidFill>
                  <a:srgbClr val="231F20"/>
                </a:solidFill>
              </a:rPr>
              <a:t>Diğer gereksinimlerle çelişmiyor.</a:t>
            </a:r>
            <a:endParaRPr lang="tr-TR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7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1687</Words>
  <Application>Microsoft Office PowerPoint</Application>
  <PresentationFormat>Geniş ekran</PresentationFormat>
  <Paragraphs>156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8</vt:i4>
      </vt:variant>
      <vt:variant>
        <vt:lpstr>Slayt Başlıkları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Meridien-Italic</vt:lpstr>
      <vt:lpstr>Times New Roman</vt:lpstr>
      <vt:lpstr>Wingdings</vt:lpstr>
      <vt:lpstr>Office Teması</vt:lpstr>
      <vt:lpstr>2_Office Teması</vt:lpstr>
      <vt:lpstr>3_Office Teması</vt:lpstr>
      <vt:lpstr>4_Office Teması</vt:lpstr>
      <vt:lpstr>5_Office Teması</vt:lpstr>
      <vt:lpstr>7_Office Teması</vt:lpstr>
      <vt:lpstr>8_Office Teması</vt:lpstr>
      <vt:lpstr>9_Office Teması</vt:lpstr>
      <vt:lpstr>Yazılım Gereksinimleri Mühendisliği      2024 Bahar Ders Notu 2</vt:lpstr>
      <vt:lpstr>Temiz Kod nedir?* </vt:lpstr>
      <vt:lpstr>PowerPoint Sunusu</vt:lpstr>
      <vt:lpstr>PowerPoint Sunusu</vt:lpstr>
      <vt:lpstr>PowerPoint Sunusu</vt:lpstr>
      <vt:lpstr>PowerPoint Sunusu</vt:lpstr>
      <vt:lpstr>PowerPoint Sunusu</vt:lpstr>
      <vt:lpstr>Eşli (Pair) Programlama </vt:lpstr>
      <vt:lpstr>Her Gereksinimin İçermesi Gereken Özellikler   </vt:lpstr>
      <vt:lpstr>Her Gereksinimin İçermesi Gereken Özellikler   </vt:lpstr>
      <vt:lpstr> V Modelin Temel Yapısı  </vt:lpstr>
      <vt:lpstr>V Modelde  Belirlenmiş Gereksinimlere göre  Testin Önemi</vt:lpstr>
      <vt:lpstr>PowerPoint Sunusu</vt:lpstr>
      <vt:lpstr>PowerPoint Sunusu</vt:lpstr>
      <vt:lpstr>Agile Methods  (Çevik  Yöntemler)  Scrum </vt:lpstr>
      <vt:lpstr>PowerPoint Sunusu</vt:lpstr>
      <vt:lpstr>Çevik İlkeler-I  (Agile Principles) </vt:lpstr>
      <vt:lpstr>Çevik İlkeler–II (Agile Principles) </vt:lpstr>
      <vt:lpstr>Çevik Metodolojilerdeki Sınırlamalar </vt:lpstr>
      <vt:lpstr>Diğer Çevik Yöntemler  (Scrum dışındaki) </vt:lpstr>
      <vt:lpstr>PowerPoint Sunusu</vt:lpstr>
      <vt:lpstr>Sürekli Çevik olmak Mümkün müdür? </vt:lpstr>
      <vt:lpstr>https://www.visual-paradigm.com/features/scrum-process-canvas/ </vt:lpstr>
      <vt:lpstr>PowerPoint Sunusu</vt:lpstr>
      <vt:lpstr>PowerPoint Sunusu</vt:lpstr>
      <vt:lpstr>V Model and Agile Integration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 ALTAN</dc:creator>
  <cp:lastModifiedBy>Zeynep ALTAN</cp:lastModifiedBy>
  <cp:revision>44</cp:revision>
  <dcterms:created xsi:type="dcterms:W3CDTF">2024-02-18T06:33:42Z</dcterms:created>
  <dcterms:modified xsi:type="dcterms:W3CDTF">2024-02-21T04:53:57Z</dcterms:modified>
</cp:coreProperties>
</file>